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33"/>
  </p:notesMasterIdLst>
  <p:sldIdLst>
    <p:sldId id="256" r:id="rId6"/>
    <p:sldId id="596" r:id="rId7"/>
    <p:sldId id="597" r:id="rId8"/>
    <p:sldId id="623" r:id="rId9"/>
    <p:sldId id="624" r:id="rId10"/>
    <p:sldId id="598" r:id="rId11"/>
    <p:sldId id="607" r:id="rId12"/>
    <p:sldId id="608" r:id="rId13"/>
    <p:sldId id="612" r:id="rId14"/>
    <p:sldId id="609" r:id="rId15"/>
    <p:sldId id="610" r:id="rId16"/>
    <p:sldId id="611" r:id="rId17"/>
    <p:sldId id="613" r:id="rId18"/>
    <p:sldId id="614" r:id="rId19"/>
    <p:sldId id="615" r:id="rId20"/>
    <p:sldId id="616" r:id="rId21"/>
    <p:sldId id="617" r:id="rId22"/>
    <p:sldId id="622" r:id="rId23"/>
    <p:sldId id="619" r:id="rId24"/>
    <p:sldId id="620" r:id="rId25"/>
    <p:sldId id="621" r:id="rId26"/>
    <p:sldId id="589" r:id="rId27"/>
    <p:sldId id="590" r:id="rId28"/>
    <p:sldId id="593" r:id="rId29"/>
    <p:sldId id="591" r:id="rId30"/>
    <p:sldId id="592" r:id="rId31"/>
    <p:sldId id="345" r:id="rId32"/>
  </p:sldIdLst>
  <p:sldSz cx="9144000" cy="6858000" type="screen4x3"/>
  <p:notesSz cx="6858000" cy="9144000"/>
  <p:defaultTextStyle>
    <a:lvl1pPr>
      <a:defRPr>
        <a:latin typeface="Roboto Condensed"/>
        <a:ea typeface="Roboto Condensed"/>
        <a:cs typeface="Roboto Condensed"/>
        <a:sym typeface="Roboto Condensed"/>
      </a:defRPr>
    </a:lvl1pPr>
    <a:lvl2pPr indent="457200">
      <a:defRPr>
        <a:latin typeface="Roboto Condensed"/>
        <a:ea typeface="Roboto Condensed"/>
        <a:cs typeface="Roboto Condensed"/>
        <a:sym typeface="Roboto Condensed"/>
      </a:defRPr>
    </a:lvl2pPr>
    <a:lvl3pPr indent="914400">
      <a:defRPr>
        <a:latin typeface="Roboto Condensed"/>
        <a:ea typeface="Roboto Condensed"/>
        <a:cs typeface="Roboto Condensed"/>
        <a:sym typeface="Roboto Condensed"/>
      </a:defRPr>
    </a:lvl3pPr>
    <a:lvl4pPr indent="1371600">
      <a:defRPr>
        <a:latin typeface="Roboto Condensed"/>
        <a:ea typeface="Roboto Condensed"/>
        <a:cs typeface="Roboto Condensed"/>
        <a:sym typeface="Roboto Condensed"/>
      </a:defRPr>
    </a:lvl4pPr>
    <a:lvl5pPr indent="1828800">
      <a:defRPr>
        <a:latin typeface="Roboto Condensed"/>
        <a:ea typeface="Roboto Condensed"/>
        <a:cs typeface="Roboto Condensed"/>
        <a:sym typeface="Roboto Condensed"/>
      </a:defRPr>
    </a:lvl5pPr>
    <a:lvl6pPr indent="2286000">
      <a:defRPr>
        <a:latin typeface="Roboto Condensed"/>
        <a:ea typeface="Roboto Condensed"/>
        <a:cs typeface="Roboto Condensed"/>
        <a:sym typeface="Roboto Condensed"/>
      </a:defRPr>
    </a:lvl6pPr>
    <a:lvl7pPr indent="2743200">
      <a:defRPr>
        <a:latin typeface="Roboto Condensed"/>
        <a:ea typeface="Roboto Condensed"/>
        <a:cs typeface="Roboto Condensed"/>
        <a:sym typeface="Roboto Condensed"/>
      </a:defRPr>
    </a:lvl7pPr>
    <a:lvl8pPr indent="3200400">
      <a:defRPr>
        <a:latin typeface="Roboto Condensed"/>
        <a:ea typeface="Roboto Condensed"/>
        <a:cs typeface="Roboto Condensed"/>
        <a:sym typeface="Roboto Condensed"/>
      </a:defRPr>
    </a:lvl8pPr>
    <a:lvl9pPr indent="3657600">
      <a:defRPr>
        <a:latin typeface="Roboto Condensed"/>
        <a:ea typeface="Roboto Condensed"/>
        <a:cs typeface="Roboto Condensed"/>
        <a:sym typeface="Roboto Condense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Roboto Condensed"/>
          <a:ea typeface="Roboto Condensed"/>
          <a:cs typeface="Roboto Condense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>
          <a:latin typeface="Roboto Condensed"/>
          <a:ea typeface="Roboto Condensed"/>
          <a:cs typeface="Roboto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>
          <a:latin typeface="Roboto Condensed"/>
          <a:ea typeface="Roboto Condensed"/>
          <a:cs typeface="Roboto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>
          <a:latin typeface="Roboto Condensed"/>
          <a:ea typeface="Roboto Condensed"/>
          <a:cs typeface="Roboto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Roboto Condensed"/>
          <a:ea typeface="Roboto Condensed"/>
          <a:cs typeface="Roboto Condense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>
          <a:latin typeface="Roboto Condensed"/>
          <a:ea typeface="Roboto Condensed"/>
          <a:cs typeface="Roboto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>
          <a:latin typeface="Roboto Condensed"/>
          <a:ea typeface="Roboto Condensed"/>
          <a:cs typeface="Roboto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>
          <a:latin typeface="Roboto Condensed"/>
          <a:ea typeface="Roboto Condensed"/>
          <a:cs typeface="Roboto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Roboto Condensed"/>
          <a:ea typeface="Roboto Condensed"/>
          <a:cs typeface="Roboto Condense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>
          <a:latin typeface="Roboto Condensed"/>
          <a:ea typeface="Roboto Condensed"/>
          <a:cs typeface="Roboto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>
          <a:latin typeface="Roboto Condensed"/>
          <a:ea typeface="Roboto Condensed"/>
          <a:cs typeface="Roboto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>
          <a:latin typeface="Roboto Condensed"/>
          <a:ea typeface="Roboto Condensed"/>
          <a:cs typeface="Roboto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Roboto Condensed"/>
          <a:ea typeface="Roboto Condensed"/>
          <a:cs typeface="Roboto Condense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Roboto Condensed"/>
          <a:ea typeface="Roboto Condensed"/>
          <a:cs typeface="Roboto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>
          <a:latin typeface="Roboto Condensed"/>
          <a:ea typeface="Roboto Condensed"/>
          <a:cs typeface="Roboto Condense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Roboto Condensed"/>
          <a:ea typeface="Roboto Condensed"/>
          <a:cs typeface="Roboto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Roboto Condensed"/>
          <a:ea typeface="Roboto Condensed"/>
          <a:cs typeface="Roboto Condense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Roboto Condensed"/>
          <a:ea typeface="Roboto Condensed"/>
          <a:cs typeface="Roboto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Roboto Condensed"/>
          <a:ea typeface="Roboto Condensed"/>
          <a:cs typeface="Roboto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Roboto Condensed"/>
          <a:ea typeface="Roboto Condensed"/>
          <a:cs typeface="Roboto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Roboto Condensed"/>
          <a:ea typeface="Roboto Condensed"/>
          <a:cs typeface="Roboto Condense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Roboto Condensed"/>
          <a:ea typeface="Roboto Condensed"/>
          <a:cs typeface="Roboto Condense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Roboto Condensed"/>
          <a:ea typeface="Roboto Condensed"/>
          <a:cs typeface="Roboto Condense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Roboto Condensed"/>
          <a:ea typeface="Roboto Condensed"/>
          <a:cs typeface="Roboto Condense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1" autoAdjust="0"/>
    <p:restoredTop sz="94570"/>
  </p:normalViewPr>
  <p:slideViewPr>
    <p:cSldViewPr snapToGrid="0" snapToObjects="1">
      <p:cViewPr varScale="1">
        <p:scale>
          <a:sx n="108" d="100"/>
          <a:sy n="108" d="100"/>
        </p:scale>
        <p:origin x="15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6" name="Shape 7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88585450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"/>
          <p:cNvSpPr/>
          <p:nvPr userDrawn="1"/>
        </p:nvSpPr>
        <p:spPr>
          <a:xfrm>
            <a:off x="0" y="6447653"/>
            <a:ext cx="914400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 algn="ctr" defTabSz="457189"/>
            <a:r>
              <a: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Copyright © 2016 ICterra A.Ş. All Rights Reserved</a:t>
            </a:r>
          </a:p>
        </p:txBody>
      </p:sp>
      <p:pic>
        <p:nvPicPr>
          <p:cNvPr id="5" name="image2.jpeg" descr="sunumBG01_a.jpg"/>
          <p:cNvPicPr/>
          <p:nvPr userDrawn="1"/>
        </p:nvPicPr>
        <p:blipFill rotWithShape="1">
          <a:blip r:embed="rId2">
            <a:extLst/>
          </a:blip>
          <a:srcRect b="-261"/>
          <a:stretch/>
        </p:blipFill>
        <p:spPr>
          <a:xfrm>
            <a:off x="0" y="0"/>
            <a:ext cx="9144000" cy="6876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446" y="6404085"/>
            <a:ext cx="1581149" cy="30649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628650" y="19133"/>
            <a:ext cx="7886700" cy="117947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29A9E0"/>
                </a:solidFill>
              </a:rPr>
              <a:t>Title Text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628650" y="1198605"/>
            <a:ext cx="3886200" cy="565939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_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5" y="0"/>
            <a:ext cx="3299253" cy="1513821"/>
          </a:xfrm>
          <a:prstGeom prst="rect">
            <a:avLst/>
          </a:prstGeom>
          <a:solidFill>
            <a:srgbClr val="29A9E0"/>
          </a:solidFill>
        </p:spPr>
        <p:txBody>
          <a:bodyPr lIns="0" tIns="0" rIns="0" bIns="0"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629841" y="0"/>
            <a:ext cx="2949178" cy="2057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9A9E0"/>
                </a:solidFill>
              </a:rPr>
              <a:t>Title Text</a:t>
            </a: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3887395" y="987425"/>
            <a:ext cx="4629151" cy="587057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21F2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21F2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21F2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21F2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21F20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628650" y="198563"/>
            <a:ext cx="7886700" cy="82061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29A9E0"/>
                </a:solidFill>
              </a:rP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xfrm>
            <a:off x="628650" y="1019175"/>
            <a:ext cx="7886700" cy="583882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6543676" y="0"/>
            <a:ext cx="1971675" cy="654208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29A9E0"/>
                </a:solidFill>
              </a:rPr>
              <a:t>Title Text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xfrm>
            <a:off x="628654" y="365125"/>
            <a:ext cx="5800725" cy="649287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4.jpe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5557" y="-85146"/>
            <a:ext cx="9269082" cy="693545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3"/>
          <p:cNvSpPr/>
          <p:nvPr userDrawn="1"/>
        </p:nvSpPr>
        <p:spPr>
          <a:xfrm>
            <a:off x="3552498" y="6611781"/>
            <a:ext cx="5591502" cy="238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lvl="0"/>
            <a:r>
              <a:rPr sz="95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ICterra Information &amp; Communication Technologies</a:t>
            </a:r>
            <a:r>
              <a:rPr lang="tr-TR" sz="950" baseline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sz="95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Copyright © 201</a:t>
            </a:r>
            <a:r>
              <a:rPr lang="tr-TR" sz="95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sz="95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 ICterra A.Ş. All Rights Reserved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559AA8-A72A-4E1C-A303-16C4CCEC67A9}"/>
              </a:ext>
            </a:extLst>
          </p:cNvPr>
          <p:cNvSpPr/>
          <p:nvPr userDrawn="1"/>
        </p:nvSpPr>
        <p:spPr>
          <a:xfrm>
            <a:off x="3457575" y="6010275"/>
            <a:ext cx="2133600" cy="504825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r-T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FC8FE-783B-4A52-B267-2CA5813BAC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596" y="6073556"/>
            <a:ext cx="1951354" cy="37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37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0" y="2838451"/>
            <a:ext cx="9144000" cy="71038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8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4800"/>
              <a:t>Title Text</a:t>
            </a:r>
          </a:p>
        </p:txBody>
      </p:sp>
      <p:sp>
        <p:nvSpPr>
          <p:cNvPr id="12" name="Shape 12"/>
          <p:cNvSpPr/>
          <p:nvPr/>
        </p:nvSpPr>
        <p:spPr>
          <a:xfrm>
            <a:off x="0" y="6141308"/>
            <a:ext cx="9144000" cy="716693"/>
          </a:xfrm>
          <a:prstGeom prst="rect">
            <a:avLst/>
          </a:prstGeom>
          <a:solidFill>
            <a:srgbClr val="29A9E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172800" y="6336002"/>
            <a:ext cx="528869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200" dirty="0" err="1">
                <a:solidFill>
                  <a:srgbClr val="F0F1EF"/>
                </a:solidFill>
                <a:latin typeface="Roboto"/>
                <a:ea typeface="Roboto"/>
                <a:cs typeface="Roboto"/>
                <a:sym typeface="Roboto"/>
              </a:rPr>
              <a:t>ICterra</a:t>
            </a:r>
            <a:r>
              <a:rPr sz="1200" dirty="0">
                <a:solidFill>
                  <a:srgbClr val="F0F1EF"/>
                </a:solidFill>
                <a:latin typeface="Roboto"/>
                <a:ea typeface="Roboto"/>
                <a:cs typeface="Roboto"/>
                <a:sym typeface="Roboto"/>
              </a:rPr>
              <a:t> Information &amp; Communication Technologies</a:t>
            </a:r>
          </a:p>
          <a:p>
            <a:pPr lvl="0"/>
            <a:r>
              <a:rPr sz="1200" dirty="0">
                <a:solidFill>
                  <a:srgbClr val="F0F1EF"/>
                </a:solidFill>
                <a:latin typeface="Roboto"/>
                <a:ea typeface="Roboto"/>
                <a:cs typeface="Roboto"/>
                <a:sym typeface="Roboto"/>
              </a:rPr>
              <a:t>Copyright © 201</a:t>
            </a:r>
            <a:r>
              <a:rPr lang="tr-TR" sz="1200" dirty="0">
                <a:solidFill>
                  <a:srgbClr val="F0F1EF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sz="1200" dirty="0">
                <a:solidFill>
                  <a:srgbClr val="F0F1E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sz="1200" dirty="0" err="1">
                <a:solidFill>
                  <a:srgbClr val="F0F1EF"/>
                </a:solidFill>
                <a:latin typeface="Roboto"/>
                <a:ea typeface="Roboto"/>
                <a:cs typeface="Roboto"/>
                <a:sym typeface="Roboto"/>
              </a:rPr>
              <a:t>ICterra</a:t>
            </a:r>
            <a:r>
              <a:rPr sz="1200" dirty="0">
                <a:solidFill>
                  <a:srgbClr val="F0F1EF"/>
                </a:solidFill>
                <a:latin typeface="Roboto"/>
                <a:ea typeface="Roboto"/>
                <a:cs typeface="Roboto"/>
                <a:sym typeface="Roboto"/>
              </a:rPr>
              <a:t> A.Ş. All Rights Reserved</a:t>
            </a:r>
          </a:p>
        </p:txBody>
      </p:sp>
      <p:pic>
        <p:nvPicPr>
          <p:cNvPr id="14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4381" y="6265040"/>
            <a:ext cx="1628572" cy="511112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/>
          <p:nvPr/>
        </p:nvSpPr>
        <p:spPr>
          <a:xfrm>
            <a:off x="0" y="-3992"/>
            <a:ext cx="9144000" cy="716695"/>
          </a:xfrm>
          <a:prstGeom prst="rect">
            <a:avLst/>
          </a:prstGeom>
          <a:solidFill>
            <a:srgbClr val="29A9E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29A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375190"/>
            <a:ext cx="9144000" cy="1482812"/>
          </a:xfrm>
          <a:prstGeom prst="rect">
            <a:avLst/>
          </a:prstGeom>
          <a:solidFill>
            <a:srgbClr val="29A9E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0" y="828673"/>
            <a:ext cx="9144000" cy="24784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800">
                <a:solidFill>
                  <a:srgbClr val="F0F1E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0F1EF"/>
                </a:solidFill>
              </a:rP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0" y="3307142"/>
            <a:ext cx="9144000" cy="840617"/>
          </a:xfrm>
          <a:prstGeom prst="rect">
            <a:avLst/>
          </a:prstGeom>
          <a:solidFill>
            <a:srgbClr val="FFFFFF"/>
          </a:solidFill>
        </p:spPr>
        <p:txBody>
          <a:bodyPr lIns="72000" tIns="72000" rIns="72000" bIns="72000" anchor="ctr">
            <a:noAutofit/>
          </a:bodyPr>
          <a:lstStyle>
            <a:lvl1pPr algn="ctr">
              <a:defRPr sz="3600">
                <a:solidFill>
                  <a:srgbClr val="333333"/>
                </a:solidFill>
              </a:defRPr>
            </a:lvl1pPr>
            <a:lvl2pPr algn="ctr">
              <a:defRPr sz="3600">
                <a:solidFill>
                  <a:srgbClr val="333333"/>
                </a:solidFill>
              </a:defRPr>
            </a:lvl2pPr>
            <a:lvl3pPr algn="ctr">
              <a:defRPr sz="3600">
                <a:solidFill>
                  <a:srgbClr val="333333"/>
                </a:solidFill>
              </a:defRPr>
            </a:lvl3pPr>
            <a:lvl4pPr algn="ctr">
              <a:defRPr sz="3600">
                <a:solidFill>
                  <a:srgbClr val="333333"/>
                </a:solidFill>
              </a:defRPr>
            </a:lvl4pPr>
            <a:lvl5pPr algn="ctr">
              <a:defRPr sz="3600">
                <a:solidFill>
                  <a:srgbClr val="333333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33333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33333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33333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33333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333333"/>
                </a:solidFill>
              </a:rPr>
              <a:t>Body Level Five</a:t>
            </a:r>
          </a:p>
        </p:txBody>
      </p:sp>
      <p:pic>
        <p:nvPicPr>
          <p:cNvPr id="24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06739" y="6302111"/>
            <a:ext cx="1628572" cy="511112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hape 25"/>
          <p:cNvSpPr/>
          <p:nvPr/>
        </p:nvSpPr>
        <p:spPr>
          <a:xfrm>
            <a:off x="172800" y="6336002"/>
            <a:ext cx="528869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200" dirty="0" err="1">
                <a:solidFill>
                  <a:srgbClr val="F0F1EF"/>
                </a:solidFill>
                <a:latin typeface="Roboto"/>
                <a:ea typeface="Roboto"/>
                <a:cs typeface="Roboto"/>
                <a:sym typeface="Roboto"/>
              </a:rPr>
              <a:t>ICterra</a:t>
            </a:r>
            <a:r>
              <a:rPr sz="1200" dirty="0">
                <a:solidFill>
                  <a:srgbClr val="F0F1EF"/>
                </a:solidFill>
                <a:latin typeface="Roboto"/>
                <a:ea typeface="Roboto"/>
                <a:cs typeface="Roboto"/>
                <a:sym typeface="Roboto"/>
              </a:rPr>
              <a:t> Information &amp; Communication Technologies</a:t>
            </a:r>
          </a:p>
          <a:p>
            <a:pPr lvl="0"/>
            <a:r>
              <a:rPr sz="1200" dirty="0">
                <a:solidFill>
                  <a:srgbClr val="F0F1EF"/>
                </a:solidFill>
                <a:latin typeface="Roboto"/>
                <a:ea typeface="Roboto"/>
                <a:cs typeface="Roboto"/>
                <a:sym typeface="Roboto"/>
              </a:rPr>
              <a:t>Copyright © 201</a:t>
            </a:r>
            <a:r>
              <a:rPr lang="tr-TR" sz="1200" dirty="0">
                <a:solidFill>
                  <a:srgbClr val="F0F1EF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sz="1200" dirty="0">
                <a:solidFill>
                  <a:srgbClr val="F0F1E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sz="1200" dirty="0" err="1">
                <a:solidFill>
                  <a:srgbClr val="F0F1EF"/>
                </a:solidFill>
                <a:latin typeface="Roboto"/>
                <a:ea typeface="Roboto"/>
                <a:cs typeface="Roboto"/>
                <a:sym typeface="Roboto"/>
              </a:rPr>
              <a:t>ICterra</a:t>
            </a:r>
            <a:r>
              <a:rPr sz="1200" dirty="0">
                <a:solidFill>
                  <a:srgbClr val="F0F1EF"/>
                </a:solidFill>
                <a:latin typeface="Roboto"/>
                <a:ea typeface="Roboto"/>
                <a:cs typeface="Roboto"/>
                <a:sym typeface="Roboto"/>
              </a:rPr>
              <a:t> A.Ş. All Rights Reserved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 In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0" y="819148"/>
            <a:ext cx="9144000" cy="247165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29A9E0"/>
                </a:solidFill>
              </a:rPr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idx="1"/>
          </p:nvPr>
        </p:nvSpPr>
        <p:spPr>
          <a:xfrm>
            <a:off x="0" y="3290804"/>
            <a:ext cx="9144000" cy="791739"/>
          </a:xfrm>
          <a:prstGeom prst="rect">
            <a:avLst/>
          </a:prstGeom>
          <a:solidFill>
            <a:srgbClr val="29A9E0"/>
          </a:solidFill>
        </p:spPr>
        <p:txBody>
          <a:bodyPr lIns="72000" tIns="72000" rIns="72000" bIns="72000" anchor="ctr">
            <a:noAutofit/>
          </a:bodyPr>
          <a:lstStyle>
            <a:lvl1pPr algn="ctr">
              <a:defRPr sz="3600">
                <a:solidFill>
                  <a:srgbClr val="F0F1EF"/>
                </a:solidFill>
              </a:defRPr>
            </a:lvl1pPr>
            <a:lvl2pPr algn="ctr">
              <a:defRPr sz="3600">
                <a:solidFill>
                  <a:srgbClr val="F0F1EF"/>
                </a:solidFill>
              </a:defRPr>
            </a:lvl2pPr>
            <a:lvl3pPr algn="ctr">
              <a:defRPr sz="3600">
                <a:solidFill>
                  <a:srgbClr val="F0F1EF"/>
                </a:solidFill>
              </a:defRPr>
            </a:lvl3pPr>
            <a:lvl4pPr algn="ctr">
              <a:defRPr sz="3600">
                <a:solidFill>
                  <a:srgbClr val="F0F1EF"/>
                </a:solidFill>
              </a:defRPr>
            </a:lvl4pPr>
            <a:lvl5pPr algn="ctr">
              <a:defRPr sz="3600">
                <a:solidFill>
                  <a:srgbClr val="F0F1E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0F1E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0F1E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0F1E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0F1E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0F1E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29A9E0"/>
                </a:solidFill>
              </a:rP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xfrm>
            <a:off x="628650" y="1018802"/>
            <a:ext cx="7886700" cy="58392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_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0" y="223174"/>
            <a:ext cx="3422823" cy="1067476"/>
          </a:xfrm>
          <a:prstGeom prst="rect">
            <a:avLst/>
          </a:prstGeom>
          <a:solidFill>
            <a:srgbClr val="29A9E0"/>
          </a:solidFill>
        </p:spPr>
        <p:txBody>
          <a:bodyPr lIns="0" tIns="0" rIns="0" bIns="0"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xfrm>
            <a:off x="282664" y="1290650"/>
            <a:ext cx="7886701" cy="556735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f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1.png" descr="2_logo_tek_smal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2074" y="6126413"/>
            <a:ext cx="1743313" cy="585169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/>
        </p:nvSpPr>
        <p:spPr>
          <a:xfrm>
            <a:off x="334924" y="6311472"/>
            <a:ext cx="337331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000" dirty="0" err="1">
                <a:solidFill>
                  <a:srgbClr val="221F20"/>
                </a:solidFill>
                <a:latin typeface="Roboto"/>
                <a:ea typeface="Roboto"/>
                <a:cs typeface="Roboto"/>
                <a:sym typeface="Roboto"/>
              </a:rPr>
              <a:t>ICterra</a:t>
            </a:r>
            <a:r>
              <a:rPr sz="1000" dirty="0">
                <a:solidFill>
                  <a:srgbClr val="221F20"/>
                </a:solidFill>
                <a:latin typeface="Roboto"/>
                <a:ea typeface="Roboto"/>
                <a:cs typeface="Roboto"/>
                <a:sym typeface="Roboto"/>
              </a:rPr>
              <a:t> Information &amp; Communication Technologies </a:t>
            </a:r>
            <a:br>
              <a:rPr sz="1000" dirty="0">
                <a:solidFill>
                  <a:srgbClr val="221F2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sz="1000" dirty="0">
                <a:solidFill>
                  <a:srgbClr val="221F20"/>
                </a:solidFill>
                <a:latin typeface="Roboto"/>
                <a:ea typeface="Roboto"/>
                <a:cs typeface="Roboto"/>
                <a:sym typeface="Roboto"/>
              </a:rPr>
              <a:t>Copyright © 2016 </a:t>
            </a:r>
            <a:r>
              <a:rPr sz="1000" dirty="0" err="1">
                <a:solidFill>
                  <a:srgbClr val="221F20"/>
                </a:solidFill>
                <a:latin typeface="Roboto"/>
                <a:ea typeface="Roboto"/>
                <a:cs typeface="Roboto"/>
                <a:sym typeface="Roboto"/>
              </a:rPr>
              <a:t>ICterra</a:t>
            </a:r>
            <a:r>
              <a:rPr sz="1000" dirty="0">
                <a:solidFill>
                  <a:srgbClr val="221F20"/>
                </a:solidFill>
                <a:latin typeface="Roboto"/>
                <a:ea typeface="Roboto"/>
                <a:cs typeface="Roboto"/>
                <a:sym typeface="Roboto"/>
              </a:rPr>
              <a:t> A.Ş. All Rights Reserved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xfrm>
            <a:off x="4824412" y="323851"/>
            <a:ext cx="4186238" cy="488420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Five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0714B0-4F7C-4A23-9FC1-51E888E233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399" y="6255525"/>
            <a:ext cx="2352675" cy="456057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Righ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4524379" y="12358"/>
            <a:ext cx="4621427" cy="6858001"/>
          </a:xfrm>
          <a:prstGeom prst="rect">
            <a:avLst/>
          </a:prstGeom>
          <a:solidFill>
            <a:srgbClr val="29A9E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4615766" y="1485901"/>
            <a:ext cx="4438651" cy="30400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>
                <a:solidFill>
                  <a:srgbClr val="F0F1E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0F1EF"/>
                </a:solidFill>
              </a:rPr>
              <a:t>Title 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xfrm>
            <a:off x="97631" y="125218"/>
            <a:ext cx="4186238" cy="673278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Five</a:t>
            </a:r>
          </a:p>
        </p:txBody>
      </p:sp>
      <p:pic>
        <p:nvPicPr>
          <p:cNvPr id="44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06739" y="6302111"/>
            <a:ext cx="1628572" cy="511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Cen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628650" y="1709828"/>
            <a:ext cx="7886700" cy="165121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29A9E0"/>
                </a:solidFill>
              </a:rP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628650" y="3361037"/>
            <a:ext cx="7886700" cy="349696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21F20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/>
        </p:nvSpPr>
        <p:spPr>
          <a:xfrm>
            <a:off x="182520" y="6382292"/>
            <a:ext cx="528869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000" dirty="0" err="1">
                <a:solidFill>
                  <a:srgbClr val="221F20"/>
                </a:solidFill>
                <a:latin typeface="Roboto"/>
                <a:ea typeface="Roboto"/>
                <a:cs typeface="Roboto"/>
                <a:sym typeface="Roboto"/>
              </a:rPr>
              <a:t>ICterra</a:t>
            </a:r>
            <a:r>
              <a:rPr sz="1000" dirty="0">
                <a:solidFill>
                  <a:srgbClr val="221F20"/>
                </a:solidFill>
                <a:latin typeface="Roboto"/>
                <a:ea typeface="Roboto"/>
                <a:cs typeface="Roboto"/>
                <a:sym typeface="Roboto"/>
              </a:rPr>
              <a:t> Information &amp; Communication Technologies</a:t>
            </a:r>
          </a:p>
          <a:p>
            <a:pPr lvl="0"/>
            <a:r>
              <a:rPr sz="1000" dirty="0">
                <a:solidFill>
                  <a:srgbClr val="221F20"/>
                </a:solidFill>
                <a:latin typeface="Roboto"/>
                <a:ea typeface="Roboto"/>
                <a:cs typeface="Roboto"/>
                <a:sym typeface="Roboto"/>
              </a:rPr>
              <a:t>Copyright © 201</a:t>
            </a:r>
            <a:r>
              <a:rPr lang="tr-TR" sz="1000" dirty="0">
                <a:solidFill>
                  <a:srgbClr val="221F20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sz="1000" dirty="0">
                <a:solidFill>
                  <a:srgbClr val="221F2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sz="1000" dirty="0" err="1">
                <a:solidFill>
                  <a:srgbClr val="221F20"/>
                </a:solidFill>
                <a:latin typeface="Roboto"/>
                <a:ea typeface="Roboto"/>
                <a:cs typeface="Roboto"/>
                <a:sym typeface="Roboto"/>
              </a:rPr>
              <a:t>ICterra</a:t>
            </a:r>
            <a:r>
              <a:rPr sz="1000" dirty="0">
                <a:solidFill>
                  <a:srgbClr val="221F20"/>
                </a:solidFill>
                <a:latin typeface="Roboto"/>
                <a:ea typeface="Roboto"/>
                <a:cs typeface="Roboto"/>
                <a:sym typeface="Roboto"/>
              </a:rPr>
              <a:t> A.Ş. All Rights Reserved</a:t>
            </a: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628650" y="2"/>
            <a:ext cx="7886700" cy="1008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29A9E0"/>
                </a:solidFill>
              </a:rP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628650" y="1018802"/>
            <a:ext cx="7886700" cy="583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221F2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221F2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221F2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221F2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221F20"/>
                </a:solidFill>
              </a:rPr>
              <a:t>Body Level Five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A72B4-B6CA-4537-952E-56B37FE0AB76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7712970" y="5973600"/>
            <a:ext cx="1431029" cy="10082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2" r:id="rId11"/>
    <p:sldLayoutId id="2147483663" r:id="rId12"/>
    <p:sldLayoutId id="2147483664" r:id="rId13"/>
    <p:sldLayoutId id="2147483666" r:id="rId14"/>
    <p:sldLayoutId id="2147483667" r:id="rId15"/>
    <p:sldLayoutId id="2147483669" r:id="rId16"/>
  </p:sldLayoutIdLst>
  <p:transition spd="med"/>
  <p:txStyles>
    <p:titleStyle>
      <a:lvl1pPr algn="ctr">
        <a:lnSpc>
          <a:spcPct val="90000"/>
        </a:lnSpc>
        <a:defRPr sz="4000">
          <a:solidFill>
            <a:srgbClr val="29A9E0"/>
          </a:solidFill>
          <a:latin typeface="Source Sans Pro"/>
          <a:ea typeface="Source Sans Pro"/>
          <a:cs typeface="Source Sans Pro"/>
          <a:sym typeface="Source Sans Pro"/>
        </a:defRPr>
      </a:lvl1pPr>
      <a:lvl2pPr algn="ctr">
        <a:lnSpc>
          <a:spcPct val="90000"/>
        </a:lnSpc>
        <a:defRPr sz="4000">
          <a:solidFill>
            <a:srgbClr val="29A9E0"/>
          </a:solidFill>
          <a:latin typeface="Source Sans Pro"/>
          <a:ea typeface="Source Sans Pro"/>
          <a:cs typeface="Source Sans Pro"/>
          <a:sym typeface="Source Sans Pro"/>
        </a:defRPr>
      </a:lvl2pPr>
      <a:lvl3pPr algn="ctr">
        <a:lnSpc>
          <a:spcPct val="90000"/>
        </a:lnSpc>
        <a:defRPr sz="4000">
          <a:solidFill>
            <a:srgbClr val="29A9E0"/>
          </a:solidFill>
          <a:latin typeface="Source Sans Pro"/>
          <a:ea typeface="Source Sans Pro"/>
          <a:cs typeface="Source Sans Pro"/>
          <a:sym typeface="Source Sans Pro"/>
        </a:defRPr>
      </a:lvl3pPr>
      <a:lvl4pPr algn="ctr">
        <a:lnSpc>
          <a:spcPct val="90000"/>
        </a:lnSpc>
        <a:defRPr sz="4000">
          <a:solidFill>
            <a:srgbClr val="29A9E0"/>
          </a:solidFill>
          <a:latin typeface="Source Sans Pro"/>
          <a:ea typeface="Source Sans Pro"/>
          <a:cs typeface="Source Sans Pro"/>
          <a:sym typeface="Source Sans Pro"/>
        </a:defRPr>
      </a:lvl4pPr>
      <a:lvl5pPr algn="ctr">
        <a:lnSpc>
          <a:spcPct val="90000"/>
        </a:lnSpc>
        <a:defRPr sz="4000">
          <a:solidFill>
            <a:srgbClr val="29A9E0"/>
          </a:solidFill>
          <a:latin typeface="Source Sans Pro"/>
          <a:ea typeface="Source Sans Pro"/>
          <a:cs typeface="Source Sans Pro"/>
          <a:sym typeface="Source Sans Pro"/>
        </a:defRPr>
      </a:lvl5pPr>
      <a:lvl6pPr algn="ctr">
        <a:lnSpc>
          <a:spcPct val="90000"/>
        </a:lnSpc>
        <a:defRPr sz="4000">
          <a:solidFill>
            <a:srgbClr val="29A9E0"/>
          </a:solidFill>
          <a:latin typeface="Source Sans Pro"/>
          <a:ea typeface="Source Sans Pro"/>
          <a:cs typeface="Source Sans Pro"/>
          <a:sym typeface="Source Sans Pro"/>
        </a:defRPr>
      </a:lvl6pPr>
      <a:lvl7pPr algn="ctr">
        <a:lnSpc>
          <a:spcPct val="90000"/>
        </a:lnSpc>
        <a:defRPr sz="4000">
          <a:solidFill>
            <a:srgbClr val="29A9E0"/>
          </a:solidFill>
          <a:latin typeface="Source Sans Pro"/>
          <a:ea typeface="Source Sans Pro"/>
          <a:cs typeface="Source Sans Pro"/>
          <a:sym typeface="Source Sans Pro"/>
        </a:defRPr>
      </a:lvl7pPr>
      <a:lvl8pPr algn="ctr">
        <a:lnSpc>
          <a:spcPct val="90000"/>
        </a:lnSpc>
        <a:defRPr sz="4000">
          <a:solidFill>
            <a:srgbClr val="29A9E0"/>
          </a:solidFill>
          <a:latin typeface="Source Sans Pro"/>
          <a:ea typeface="Source Sans Pro"/>
          <a:cs typeface="Source Sans Pro"/>
          <a:sym typeface="Source Sans Pro"/>
        </a:defRPr>
      </a:lvl8pPr>
      <a:lvl9pPr algn="ctr">
        <a:lnSpc>
          <a:spcPct val="90000"/>
        </a:lnSpc>
        <a:defRPr sz="4000">
          <a:solidFill>
            <a:srgbClr val="29A9E0"/>
          </a:solidFill>
          <a:latin typeface="Source Sans Pro"/>
          <a:ea typeface="Source Sans Pro"/>
          <a:cs typeface="Source Sans Pro"/>
          <a:sym typeface="Source Sans Pro"/>
        </a:defRPr>
      </a:lvl9pPr>
    </p:titleStyle>
    <p:bodyStyle>
      <a:lvl1pPr>
        <a:lnSpc>
          <a:spcPct val="150000"/>
        </a:lnSpc>
        <a:spcBef>
          <a:spcPts val="1000"/>
        </a:spcBef>
        <a:defRPr sz="2800">
          <a:solidFill>
            <a:srgbClr val="221F20"/>
          </a:solidFill>
          <a:latin typeface="Roboto Condensed"/>
          <a:ea typeface="Roboto Condensed"/>
          <a:cs typeface="Roboto Condensed"/>
          <a:sym typeface="Roboto Condensed"/>
        </a:defRPr>
      </a:lvl1pPr>
      <a:lvl2pPr indent="457189">
        <a:lnSpc>
          <a:spcPct val="150000"/>
        </a:lnSpc>
        <a:spcBef>
          <a:spcPts val="1000"/>
        </a:spcBef>
        <a:defRPr sz="2800">
          <a:solidFill>
            <a:srgbClr val="221F20"/>
          </a:solidFill>
          <a:latin typeface="Roboto Condensed"/>
          <a:ea typeface="Roboto Condensed"/>
          <a:cs typeface="Roboto Condensed"/>
          <a:sym typeface="Roboto Condensed"/>
        </a:defRPr>
      </a:lvl2pPr>
      <a:lvl3pPr indent="914377">
        <a:lnSpc>
          <a:spcPct val="150000"/>
        </a:lnSpc>
        <a:spcBef>
          <a:spcPts val="1000"/>
        </a:spcBef>
        <a:defRPr sz="2800">
          <a:solidFill>
            <a:srgbClr val="221F20"/>
          </a:solidFill>
          <a:latin typeface="Roboto Condensed"/>
          <a:ea typeface="Roboto Condensed"/>
          <a:cs typeface="Roboto Condensed"/>
          <a:sym typeface="Roboto Condensed"/>
        </a:defRPr>
      </a:lvl3pPr>
      <a:lvl4pPr indent="1371566">
        <a:lnSpc>
          <a:spcPct val="150000"/>
        </a:lnSpc>
        <a:spcBef>
          <a:spcPts val="1000"/>
        </a:spcBef>
        <a:defRPr sz="2800">
          <a:solidFill>
            <a:srgbClr val="221F20"/>
          </a:solidFill>
          <a:latin typeface="Roboto Condensed"/>
          <a:ea typeface="Roboto Condensed"/>
          <a:cs typeface="Roboto Condensed"/>
          <a:sym typeface="Roboto Condensed"/>
        </a:defRPr>
      </a:lvl4pPr>
      <a:lvl5pPr indent="1828754">
        <a:lnSpc>
          <a:spcPct val="150000"/>
        </a:lnSpc>
        <a:spcBef>
          <a:spcPts val="1000"/>
        </a:spcBef>
        <a:defRPr sz="2800">
          <a:solidFill>
            <a:srgbClr val="221F20"/>
          </a:solidFill>
          <a:latin typeface="Roboto Condensed"/>
          <a:ea typeface="Roboto Condensed"/>
          <a:cs typeface="Roboto Condensed"/>
          <a:sym typeface="Roboto Condensed"/>
        </a:defRPr>
      </a:lvl5pPr>
      <a:lvl6pPr marL="2641534" indent="-355591">
        <a:lnSpc>
          <a:spcPct val="150000"/>
        </a:lnSpc>
        <a:spcBef>
          <a:spcPts val="1000"/>
        </a:spcBef>
        <a:buSzPct val="100000"/>
        <a:buChar char="•"/>
        <a:defRPr sz="2800">
          <a:solidFill>
            <a:srgbClr val="221F20"/>
          </a:solidFill>
          <a:latin typeface="Roboto Condensed"/>
          <a:ea typeface="Roboto Condensed"/>
          <a:cs typeface="Roboto Condensed"/>
          <a:sym typeface="Roboto Condensed"/>
        </a:defRPr>
      </a:lvl6pPr>
      <a:lvl7pPr marL="3098723" indent="-355591">
        <a:lnSpc>
          <a:spcPct val="150000"/>
        </a:lnSpc>
        <a:spcBef>
          <a:spcPts val="1000"/>
        </a:spcBef>
        <a:buSzPct val="100000"/>
        <a:buChar char="•"/>
        <a:defRPr sz="2800">
          <a:solidFill>
            <a:srgbClr val="221F20"/>
          </a:solidFill>
          <a:latin typeface="Roboto Condensed"/>
          <a:ea typeface="Roboto Condensed"/>
          <a:cs typeface="Roboto Condensed"/>
          <a:sym typeface="Roboto Condensed"/>
        </a:defRPr>
      </a:lvl7pPr>
      <a:lvl8pPr marL="3555911" indent="-355591">
        <a:lnSpc>
          <a:spcPct val="150000"/>
        </a:lnSpc>
        <a:spcBef>
          <a:spcPts val="1000"/>
        </a:spcBef>
        <a:buSzPct val="100000"/>
        <a:buChar char="•"/>
        <a:defRPr sz="2800">
          <a:solidFill>
            <a:srgbClr val="221F20"/>
          </a:solidFill>
          <a:latin typeface="Roboto Condensed"/>
          <a:ea typeface="Roboto Condensed"/>
          <a:cs typeface="Roboto Condensed"/>
          <a:sym typeface="Roboto Condensed"/>
        </a:defRPr>
      </a:lvl8pPr>
      <a:lvl9pPr marL="4013100" indent="-355591">
        <a:lnSpc>
          <a:spcPct val="150000"/>
        </a:lnSpc>
        <a:spcBef>
          <a:spcPts val="1000"/>
        </a:spcBef>
        <a:buSzPct val="100000"/>
        <a:buChar char="•"/>
        <a:defRPr sz="2800">
          <a:solidFill>
            <a:srgbClr val="221F20"/>
          </a:solidFill>
          <a:latin typeface="Roboto Condensed"/>
          <a:ea typeface="Roboto Condensed"/>
          <a:cs typeface="Roboto Condensed"/>
          <a:sym typeface="Roboto Condensed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Roboto Condensed"/>
        </a:defRPr>
      </a:lvl1pPr>
      <a:lvl2pPr indent="457189" algn="r">
        <a:defRPr sz="1200">
          <a:solidFill>
            <a:schemeClr val="tx1"/>
          </a:solidFill>
          <a:latin typeface="+mn-lt"/>
          <a:ea typeface="+mn-ea"/>
          <a:cs typeface="+mn-cs"/>
          <a:sym typeface="Roboto Condensed"/>
        </a:defRPr>
      </a:lvl2pPr>
      <a:lvl3pPr indent="914377" algn="r">
        <a:defRPr sz="1200">
          <a:solidFill>
            <a:schemeClr val="tx1"/>
          </a:solidFill>
          <a:latin typeface="+mn-lt"/>
          <a:ea typeface="+mn-ea"/>
          <a:cs typeface="+mn-cs"/>
          <a:sym typeface="Roboto Condensed"/>
        </a:defRPr>
      </a:lvl3pPr>
      <a:lvl4pPr indent="1371566" algn="r">
        <a:defRPr sz="1200">
          <a:solidFill>
            <a:schemeClr val="tx1"/>
          </a:solidFill>
          <a:latin typeface="+mn-lt"/>
          <a:ea typeface="+mn-ea"/>
          <a:cs typeface="+mn-cs"/>
          <a:sym typeface="Roboto Condensed"/>
        </a:defRPr>
      </a:lvl4pPr>
      <a:lvl5pPr indent="1828754" algn="r">
        <a:defRPr sz="1200">
          <a:solidFill>
            <a:schemeClr val="tx1"/>
          </a:solidFill>
          <a:latin typeface="+mn-lt"/>
          <a:ea typeface="+mn-ea"/>
          <a:cs typeface="+mn-cs"/>
          <a:sym typeface="Roboto Condensed"/>
        </a:defRPr>
      </a:lvl5pPr>
      <a:lvl6pPr indent="2285943" algn="r">
        <a:defRPr sz="1200">
          <a:solidFill>
            <a:schemeClr val="tx1"/>
          </a:solidFill>
          <a:latin typeface="+mn-lt"/>
          <a:ea typeface="+mn-ea"/>
          <a:cs typeface="+mn-cs"/>
          <a:sym typeface="Roboto Condensed"/>
        </a:defRPr>
      </a:lvl6pPr>
      <a:lvl7pPr indent="2743131" algn="r">
        <a:defRPr sz="1200">
          <a:solidFill>
            <a:schemeClr val="tx1"/>
          </a:solidFill>
          <a:latin typeface="+mn-lt"/>
          <a:ea typeface="+mn-ea"/>
          <a:cs typeface="+mn-cs"/>
          <a:sym typeface="Roboto Condensed"/>
        </a:defRPr>
      </a:lvl7pPr>
      <a:lvl8pPr indent="3200320" algn="r">
        <a:defRPr sz="1200">
          <a:solidFill>
            <a:schemeClr val="tx1"/>
          </a:solidFill>
          <a:latin typeface="+mn-lt"/>
          <a:ea typeface="+mn-ea"/>
          <a:cs typeface="+mn-cs"/>
          <a:sym typeface="Roboto Condensed"/>
        </a:defRPr>
      </a:lvl8pPr>
      <a:lvl9pPr indent="3657509" algn="r">
        <a:defRPr sz="1200">
          <a:solidFill>
            <a:schemeClr val="tx1"/>
          </a:solidFill>
          <a:latin typeface="+mn-lt"/>
          <a:ea typeface="+mn-ea"/>
          <a:cs typeface="+mn-cs"/>
          <a:sym typeface="Roboto Condense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Fichier:Circle-icons-cloud.sv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08BF6C9-E63B-7D4B-8A4B-F75E0D78AA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65816" cy="68604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A6989D-5FF1-49DD-8009-C57AD9AD1402}"/>
              </a:ext>
            </a:extLst>
          </p:cNvPr>
          <p:cNvSpPr txBox="1"/>
          <p:nvPr/>
        </p:nvSpPr>
        <p:spPr>
          <a:xfrm>
            <a:off x="305058" y="1504787"/>
            <a:ext cx="8718120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Docker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 at a Glance</a:t>
            </a:r>
          </a:p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&amp;</a:t>
            </a:r>
          </a:p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Architectural Review of </a:t>
            </a:r>
          </a:p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a Supervisory Control and </a:t>
            </a:r>
          </a:p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Data Acquisition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System</a:t>
            </a:r>
            <a:endParaRPr kumimoji="0" lang="tr-TR" sz="1600" b="1" i="0" u="none" strike="noStrike" normalizeH="0" baseline="0" dirty="0">
              <a:solidFill>
                <a:schemeClr val="accent5">
                  <a:lumMod val="50000"/>
                </a:schemeClr>
              </a:solidFill>
              <a:uFillTx/>
              <a:sym typeface="Roboto Condense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1909F-5664-4947-8198-9BB9ACF8C88A}"/>
              </a:ext>
            </a:extLst>
          </p:cNvPr>
          <p:cNvSpPr txBox="1"/>
          <p:nvPr/>
        </p:nvSpPr>
        <p:spPr>
          <a:xfrm>
            <a:off x="5786381" y="4394563"/>
            <a:ext cx="2836737" cy="1600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tr-TR" sz="1400" b="1" dirty="0">
                <a:solidFill>
                  <a:schemeClr val="accent5">
                    <a:lumMod val="50000"/>
                  </a:schemeClr>
                </a:solidFill>
              </a:rPr>
              <a:t>Serdar Mumcu</a:t>
            </a:r>
          </a:p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tr-TR" sz="1400" dirty="0">
                <a:solidFill>
                  <a:schemeClr val="accent5">
                    <a:lumMod val="75000"/>
                  </a:schemeClr>
                </a:solidFill>
              </a:rPr>
              <a:t>Project Manager</a:t>
            </a:r>
          </a:p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tr-TR" sz="1400" dirty="0">
                <a:solidFill>
                  <a:schemeClr val="accent5">
                    <a:lumMod val="75000"/>
                  </a:schemeClr>
                </a:solidFill>
              </a:rPr>
              <a:t>serdar.mumcu@icterra.com</a:t>
            </a:r>
          </a:p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tr-TR" sz="1400" dirty="0">
              <a:solidFill>
                <a:schemeClr val="accent5">
                  <a:lumMod val="75000"/>
                </a:schemeClr>
              </a:solidFill>
            </a:endParaRPr>
          </a:p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tr-TR" sz="1400" b="1" dirty="0">
                <a:solidFill>
                  <a:schemeClr val="accent5">
                    <a:lumMod val="50000"/>
                  </a:schemeClr>
                </a:solidFill>
              </a:rPr>
              <a:t>Nurettin Mert Aydın</a:t>
            </a:r>
          </a:p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tr-TR" sz="1400" i="0" u="none" strike="noStrike" normalizeH="0" baseline="0" dirty="0">
                <a:solidFill>
                  <a:schemeClr val="accent5">
                    <a:lumMod val="75000"/>
                  </a:schemeClr>
                </a:solidFill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Group Manager (Energy Software)</a:t>
            </a:r>
          </a:p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tr-TR" sz="1400" dirty="0">
                <a:solidFill>
                  <a:schemeClr val="accent5">
                    <a:lumMod val="75000"/>
                  </a:schemeClr>
                </a:solidFill>
              </a:rPr>
              <a:t>mert.aydin@icterra.com</a:t>
            </a:r>
            <a:r>
              <a:rPr kumimoji="0" lang="tr-TR" sz="1400" i="0" u="none" strike="noStrike" normalizeH="0" baseline="0" dirty="0">
                <a:solidFill>
                  <a:schemeClr val="accent5">
                    <a:lumMod val="75000"/>
                  </a:schemeClr>
                </a:solidFill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D9CD0D-45AA-4202-8D45-8C7009A5201B}"/>
              </a:ext>
            </a:extLst>
          </p:cNvPr>
          <p:cNvSpPr txBox="1"/>
          <p:nvPr/>
        </p:nvSpPr>
        <p:spPr>
          <a:xfrm>
            <a:off x="305058" y="6167086"/>
            <a:ext cx="1022073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tr-TR" sz="1200" b="1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 09</a:t>
            </a:r>
            <a:r>
              <a:rPr kumimoji="0" lang="tr-TR" sz="1200" b="1" i="0" u="none" strike="noStrike" normalizeH="0" baseline="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, 2</a:t>
            </a:r>
            <a:r>
              <a:rPr lang="tr-TR" sz="1200" b="1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019</a:t>
            </a:r>
            <a:endParaRPr kumimoji="0" lang="tr-TR" sz="1200" b="1" i="0" u="none" strike="noStrike" normalizeH="0" baseline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sym typeface="Roboto Condensed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EB0C0F-8AE0-4206-BD2C-44847A7A88DB}"/>
              </a:ext>
            </a:extLst>
          </p:cNvPr>
          <p:cNvSpPr/>
          <p:nvPr/>
        </p:nvSpPr>
        <p:spPr>
          <a:xfrm>
            <a:off x="5323840" y="6167086"/>
            <a:ext cx="1686560" cy="406434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r-T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46269-E4AA-4354-B2AF-1B155B7F2B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720" y="6167086"/>
            <a:ext cx="1737360" cy="33678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A45A196-19FB-42A1-BE0F-B75089265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3948" y="1494862"/>
            <a:ext cx="3825363" cy="42250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Docker Image</a:t>
            </a:r>
          </a:p>
          <a:p>
            <a:r>
              <a:rPr lang="en-US" dirty="0"/>
              <a:t>Docker Container</a:t>
            </a:r>
          </a:p>
          <a:p>
            <a:r>
              <a:rPr lang="en-US" dirty="0"/>
              <a:t>Docker Volume</a:t>
            </a:r>
          </a:p>
          <a:p>
            <a:r>
              <a:rPr lang="en-US" dirty="0"/>
              <a:t>Docker Registry</a:t>
            </a:r>
          </a:p>
          <a:p>
            <a:r>
              <a:rPr lang="en-US" dirty="0"/>
              <a:t>Docker CLI</a:t>
            </a:r>
          </a:p>
          <a:p>
            <a:r>
              <a:rPr lang="en-US" dirty="0"/>
              <a:t>Docker Daemon (Engine)</a:t>
            </a:r>
          </a:p>
          <a:p>
            <a:endParaRPr lang="en-US" dirty="0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4B4A65E9-668B-4FA8-B70F-E8C3A9EBB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2" y="1836533"/>
            <a:ext cx="3973870" cy="3541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A0E1D6-21B2-F74C-A684-13B648714D7F}"/>
              </a:ext>
            </a:extLst>
          </p:cNvPr>
          <p:cNvSpPr txBox="1"/>
          <p:nvPr/>
        </p:nvSpPr>
        <p:spPr>
          <a:xfrm>
            <a:off x="1066926" y="312204"/>
            <a:ext cx="531611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685800" latinLnBrk="1" hangingPunct="0">
              <a:defRPr/>
            </a:pP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tr-T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Terminology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7B74A8-4094-4F4D-929A-E58705C29236}"/>
              </a:ext>
            </a:extLst>
          </p:cNvPr>
          <p:cNvCxnSpPr/>
          <p:nvPr/>
        </p:nvCxnSpPr>
        <p:spPr>
          <a:xfrm>
            <a:off x="930804" y="254969"/>
            <a:ext cx="0" cy="51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57823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AD85DD-D195-4363-ACE5-27ACF154E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15" y="1490506"/>
            <a:ext cx="7324098" cy="387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78094B-B9CB-9348-8A92-F4203EF14E4C}"/>
              </a:ext>
            </a:extLst>
          </p:cNvPr>
          <p:cNvSpPr txBox="1"/>
          <p:nvPr/>
        </p:nvSpPr>
        <p:spPr>
          <a:xfrm>
            <a:off x="1066926" y="312204"/>
            <a:ext cx="531611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685800" latinLnBrk="1" hangingPunct="0">
              <a:defRPr/>
            </a:pP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tr-T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Architecture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A7E6AA-8B05-294F-B04F-53A090DCF38D}"/>
              </a:ext>
            </a:extLst>
          </p:cNvPr>
          <p:cNvCxnSpPr/>
          <p:nvPr/>
        </p:nvCxnSpPr>
        <p:spPr>
          <a:xfrm>
            <a:off x="930804" y="254969"/>
            <a:ext cx="0" cy="51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08747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A45A196-19FB-42A1-BE0F-B75089265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150375"/>
            <a:ext cx="4454013" cy="4984954"/>
          </a:xfrm>
        </p:spPr>
        <p:txBody>
          <a:bodyPr>
            <a:normAutofit/>
          </a:bodyPr>
          <a:lstStyle/>
          <a:p>
            <a:r>
              <a:rPr lang="tr-TR" dirty="0"/>
              <a:t>Linux (Natively supported)</a:t>
            </a:r>
            <a:endParaRPr lang="en-US" dirty="0"/>
          </a:p>
          <a:p>
            <a:r>
              <a:rPr lang="tr-TR" dirty="0"/>
              <a:t>Windows 10 Pro/Ent (Hyper-V)</a:t>
            </a:r>
            <a:endParaRPr lang="en-US" dirty="0"/>
          </a:p>
          <a:p>
            <a:r>
              <a:rPr lang="tr-TR" dirty="0"/>
              <a:t>Mac OS (HyperKit)</a:t>
            </a:r>
          </a:p>
          <a:p>
            <a:r>
              <a:rPr lang="tr-TR" dirty="0"/>
              <a:t>Windows 7/8/8.1 or Older Mac Versions – Docker Toolbox</a:t>
            </a:r>
            <a:endParaRPr lang="en-US" dirty="0"/>
          </a:p>
          <a:p>
            <a:endParaRPr lang="en-US" dirty="0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4B4A65E9-668B-4FA8-B70F-E8C3A9EBB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2" y="1836533"/>
            <a:ext cx="3973870" cy="3541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8300EF-FE06-D744-9A8F-7616D7DC95AC}"/>
              </a:ext>
            </a:extLst>
          </p:cNvPr>
          <p:cNvSpPr txBox="1"/>
          <p:nvPr/>
        </p:nvSpPr>
        <p:spPr>
          <a:xfrm>
            <a:off x="1066926" y="312204"/>
            <a:ext cx="531611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685800" latinLnBrk="1" hangingPunct="0">
              <a:defRPr/>
            </a:pP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tr-T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Installation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B3A8E5-D6EF-4B4C-9451-BDECB83392C5}"/>
              </a:ext>
            </a:extLst>
          </p:cNvPr>
          <p:cNvCxnSpPr/>
          <p:nvPr/>
        </p:nvCxnSpPr>
        <p:spPr>
          <a:xfrm>
            <a:off x="930804" y="254969"/>
            <a:ext cx="0" cy="51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62475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A45A196-19FB-42A1-BE0F-B75089265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616" y="1150375"/>
            <a:ext cx="8586398" cy="4984954"/>
          </a:xfrm>
        </p:spPr>
        <p:txBody>
          <a:bodyPr>
            <a:normAutofit/>
          </a:bodyPr>
          <a:lstStyle/>
          <a:p>
            <a:r>
              <a:rPr lang="en-US" dirty="0"/>
              <a:t>docker version / docker info</a:t>
            </a:r>
          </a:p>
          <a:p>
            <a:r>
              <a:rPr lang="en-US" dirty="0"/>
              <a:t>docker / docker --help</a:t>
            </a:r>
          </a:p>
          <a:p>
            <a:r>
              <a:rPr lang="en-US" dirty="0"/>
              <a:t>docker container run --rm</a:t>
            </a:r>
          </a:p>
          <a:p>
            <a:r>
              <a:rPr lang="en-US" dirty="0"/>
              <a:t>docker image ls</a:t>
            </a:r>
          </a:p>
          <a:p>
            <a:r>
              <a:rPr lang="en-US" dirty="0"/>
              <a:t>docker volume ls</a:t>
            </a:r>
          </a:p>
          <a:p>
            <a:r>
              <a:rPr lang="en-US" dirty="0"/>
              <a:t>docker </a:t>
            </a:r>
            <a:r>
              <a:rPr lang="en-US" dirty="0" err="1"/>
              <a:t>ps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886A9D-EE87-C64A-82B1-70D8576DD73B}"/>
              </a:ext>
            </a:extLst>
          </p:cNvPr>
          <p:cNvSpPr txBox="1"/>
          <p:nvPr/>
        </p:nvSpPr>
        <p:spPr>
          <a:xfrm>
            <a:off x="1066926" y="312204"/>
            <a:ext cx="531611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685800" latinLnBrk="1" hangingPunct="0">
              <a:defRPr/>
            </a:pP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tr-T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E23608-D322-C541-B09B-A9C540328BBA}"/>
              </a:ext>
            </a:extLst>
          </p:cNvPr>
          <p:cNvCxnSpPr/>
          <p:nvPr/>
        </p:nvCxnSpPr>
        <p:spPr>
          <a:xfrm>
            <a:off x="930804" y="254969"/>
            <a:ext cx="0" cy="51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1961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A45A196-19FB-42A1-BE0F-B75089265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616" y="1150375"/>
            <a:ext cx="8586398" cy="4984954"/>
          </a:xfrm>
        </p:spPr>
        <p:txBody>
          <a:bodyPr>
            <a:normAutofit/>
          </a:bodyPr>
          <a:lstStyle/>
          <a:p>
            <a:endParaRPr lang="tr-TR" dirty="0"/>
          </a:p>
          <a:p>
            <a:endParaRPr lang="tr-TR" dirty="0"/>
          </a:p>
          <a:p>
            <a:r>
              <a:rPr lang="en-US" dirty="0"/>
              <a:t>docker container run -p 8080:80 nginx:v1.14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D672F-2912-1949-9B6B-F4294691CA40}"/>
              </a:ext>
            </a:extLst>
          </p:cNvPr>
          <p:cNvSpPr txBox="1"/>
          <p:nvPr/>
        </p:nvSpPr>
        <p:spPr>
          <a:xfrm>
            <a:off x="1066926" y="312204"/>
            <a:ext cx="531611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685800" latinLnBrk="1" hangingPunct="0">
              <a:defRPr/>
            </a:pP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tr-T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D835D7-4DA6-B74B-AD2C-35DDCB09B679}"/>
              </a:ext>
            </a:extLst>
          </p:cNvPr>
          <p:cNvCxnSpPr/>
          <p:nvPr/>
        </p:nvCxnSpPr>
        <p:spPr>
          <a:xfrm>
            <a:off x="930804" y="254969"/>
            <a:ext cx="0" cy="51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92603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A45A196-19FB-42A1-BE0F-B75089265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616" y="1150375"/>
            <a:ext cx="8387861" cy="210277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Image: App binaries and dependencies (No kernel, no kernel modules)</a:t>
            </a:r>
          </a:p>
          <a:p>
            <a:r>
              <a:rPr lang="en-US" dirty="0"/>
              <a:t>Image layers</a:t>
            </a:r>
          </a:p>
          <a:p>
            <a:r>
              <a:rPr lang="en-US" dirty="0"/>
              <a:t>docker history </a:t>
            </a:r>
            <a:r>
              <a:rPr lang="en-US" dirty="0" err="1"/>
              <a:t>nginx:latest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C002D-84A9-4511-8E2D-C0833C62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569" y="3429000"/>
            <a:ext cx="5040342" cy="2696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B42A15-B1C7-DC4E-8C6B-57014D97F88A}"/>
              </a:ext>
            </a:extLst>
          </p:cNvPr>
          <p:cNvSpPr txBox="1"/>
          <p:nvPr/>
        </p:nvSpPr>
        <p:spPr>
          <a:xfrm>
            <a:off x="1066926" y="312204"/>
            <a:ext cx="531611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685800" latinLnBrk="1" hangingPunct="0">
              <a:defRPr/>
            </a:pP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Dockerfile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564192-009F-6044-B756-5275E97AB7E2}"/>
              </a:ext>
            </a:extLst>
          </p:cNvPr>
          <p:cNvCxnSpPr/>
          <p:nvPr/>
        </p:nvCxnSpPr>
        <p:spPr>
          <a:xfrm>
            <a:off x="930804" y="254969"/>
            <a:ext cx="0" cy="51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93310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A45A196-19FB-42A1-BE0F-B75089265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617" y="1150375"/>
            <a:ext cx="1793630" cy="500424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Dockerfile</a:t>
            </a:r>
            <a:endParaRPr lang="en-US" dirty="0"/>
          </a:p>
          <a:p>
            <a:r>
              <a:rPr lang="en-US" dirty="0"/>
              <a:t>FROM</a:t>
            </a:r>
          </a:p>
          <a:p>
            <a:r>
              <a:rPr lang="en-US" dirty="0"/>
              <a:t>ENV</a:t>
            </a:r>
          </a:p>
          <a:p>
            <a:r>
              <a:rPr lang="en-US" dirty="0"/>
              <a:t>RUN</a:t>
            </a:r>
          </a:p>
          <a:p>
            <a:r>
              <a:rPr lang="en-US" dirty="0"/>
              <a:t>COPY</a:t>
            </a:r>
          </a:p>
          <a:p>
            <a:r>
              <a:rPr lang="en-US" dirty="0"/>
              <a:t>EXPOSE</a:t>
            </a:r>
          </a:p>
          <a:p>
            <a:r>
              <a:rPr lang="en-US" dirty="0"/>
              <a:t>CMD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2949F-9D5F-49B7-98F6-257B1ED90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46" y="1821443"/>
            <a:ext cx="6748621" cy="3886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E20613-95A9-E243-8535-4C1BE0E4917A}"/>
              </a:ext>
            </a:extLst>
          </p:cNvPr>
          <p:cNvSpPr txBox="1"/>
          <p:nvPr/>
        </p:nvSpPr>
        <p:spPr>
          <a:xfrm>
            <a:off x="1066926" y="312204"/>
            <a:ext cx="531611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685800" latinLnBrk="1" hangingPunct="0">
              <a:defRPr/>
            </a:pP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Dockerfile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66C143-CA5E-7349-BBF3-84418FDEEA1A}"/>
              </a:ext>
            </a:extLst>
          </p:cNvPr>
          <p:cNvCxnSpPr/>
          <p:nvPr/>
        </p:nvCxnSpPr>
        <p:spPr>
          <a:xfrm>
            <a:off x="930804" y="254969"/>
            <a:ext cx="0" cy="51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79071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A45A196-19FB-42A1-BE0F-B75089265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616" y="826477"/>
            <a:ext cx="8387861" cy="703385"/>
          </a:xfrm>
        </p:spPr>
        <p:txBody>
          <a:bodyPr>
            <a:normAutofit/>
          </a:bodyPr>
          <a:lstStyle/>
          <a:p>
            <a:r>
              <a:rPr lang="en-US" dirty="0"/>
              <a:t>docker image build –t </a:t>
            </a:r>
            <a:r>
              <a:rPr lang="tr-TR" dirty="0"/>
              <a:t>serdarmumcu/</a:t>
            </a:r>
            <a:r>
              <a:rPr lang="en-US" dirty="0" err="1"/>
              <a:t>customnginx</a:t>
            </a:r>
            <a:r>
              <a:rPr lang="en-US" dirty="0"/>
              <a:t>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0A5537-27C6-4250-96C1-C1B0EDEA3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86" y="1791769"/>
            <a:ext cx="8198827" cy="4239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8A6768-67EB-FD46-A3E1-3E1EFF7FB66A}"/>
              </a:ext>
            </a:extLst>
          </p:cNvPr>
          <p:cNvSpPr txBox="1"/>
          <p:nvPr/>
        </p:nvSpPr>
        <p:spPr>
          <a:xfrm>
            <a:off x="1066926" y="312204"/>
            <a:ext cx="531611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685800" latinLnBrk="1" hangingPunct="0">
              <a:defRPr/>
            </a:pP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Dockerfile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11C091-757B-F64D-8460-528DC77E8F08}"/>
              </a:ext>
            </a:extLst>
          </p:cNvPr>
          <p:cNvCxnSpPr/>
          <p:nvPr/>
        </p:nvCxnSpPr>
        <p:spPr>
          <a:xfrm>
            <a:off x="930804" y="254969"/>
            <a:ext cx="0" cy="51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0746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83CF4F0-721A-4F06-8210-AAEB04AC9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1260252"/>
            <a:ext cx="8161955" cy="43374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FB8FB5-3EA1-8F4D-BD26-91BCF488E233}"/>
              </a:ext>
            </a:extLst>
          </p:cNvPr>
          <p:cNvSpPr txBox="1"/>
          <p:nvPr/>
        </p:nvSpPr>
        <p:spPr>
          <a:xfrm>
            <a:off x="1066926" y="312204"/>
            <a:ext cx="531611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685800" latinLnBrk="1" hangingPunct="0">
              <a:defRPr/>
            </a:pP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tr-T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tr-T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Tools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85A067-ED72-EB45-9CBC-879705AC4120}"/>
              </a:ext>
            </a:extLst>
          </p:cNvPr>
          <p:cNvCxnSpPr/>
          <p:nvPr/>
        </p:nvCxnSpPr>
        <p:spPr>
          <a:xfrm>
            <a:off x="930804" y="254969"/>
            <a:ext cx="0" cy="51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38239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A45A196-19FB-42A1-BE0F-B75089265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797212"/>
            <a:ext cx="8387861" cy="703385"/>
          </a:xfrm>
        </p:spPr>
        <p:txBody>
          <a:bodyPr>
            <a:normAutofit/>
          </a:bodyPr>
          <a:lstStyle/>
          <a:p>
            <a:r>
              <a:rPr lang="tr-TR" dirty="0"/>
              <a:t>d</a:t>
            </a:r>
            <a:r>
              <a:rPr lang="en-US" dirty="0" err="1"/>
              <a:t>ocke</a:t>
            </a:r>
            <a:r>
              <a:rPr lang="tr-TR" dirty="0"/>
              <a:t>r-compose up/down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980EA-B141-453A-AA92-5BFC308F7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62" y="1711612"/>
            <a:ext cx="4941276" cy="4620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2B58C1-A8BC-0240-BC76-11E2C6D3E2C8}"/>
              </a:ext>
            </a:extLst>
          </p:cNvPr>
          <p:cNvSpPr txBox="1"/>
          <p:nvPr/>
        </p:nvSpPr>
        <p:spPr>
          <a:xfrm>
            <a:off x="1066926" y="312204"/>
            <a:ext cx="531611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685800" latinLnBrk="1" hangingPunct="0">
              <a:defRPr/>
            </a:pP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tr-T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Compose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4B0627-FC16-5D4E-9811-BEFE2FDF045E}"/>
              </a:ext>
            </a:extLst>
          </p:cNvPr>
          <p:cNvCxnSpPr/>
          <p:nvPr/>
        </p:nvCxnSpPr>
        <p:spPr>
          <a:xfrm>
            <a:off x="930804" y="254969"/>
            <a:ext cx="0" cy="51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13996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81082-9F41-4979-9AD3-19D2F8DA6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4822" y="1008227"/>
            <a:ext cx="3825363" cy="5190269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tr-TR" dirty="0"/>
              <a:t>Cloud Problems Overview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is Container?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is Docker?</a:t>
            </a:r>
            <a:endParaRPr lang="tr-TR" dirty="0"/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tr-TR" dirty="0"/>
              <a:t>Docker Benefits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Docker Terminology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Docker Installation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Docker CLI Usage</a:t>
            </a:r>
            <a:endParaRPr lang="tr-TR" dirty="0"/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tr-TR" dirty="0" err="1"/>
              <a:t>Dockerfile</a:t>
            </a:r>
            <a:endParaRPr lang="tr-TR" dirty="0"/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Compose</a:t>
            </a:r>
            <a:endParaRPr lang="tr-TR" dirty="0"/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tr-TR" dirty="0" err="1"/>
              <a:t>Docker</a:t>
            </a:r>
            <a:r>
              <a:rPr lang="tr-TR" dirty="0"/>
              <a:t> Machine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Swarm</a:t>
            </a:r>
            <a:endParaRPr lang="en-US" dirty="0"/>
          </a:p>
          <a:p>
            <a:endParaRPr lang="en-US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69F53177-D8FF-4A50-924A-4279C7FC3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0" y="1762791"/>
            <a:ext cx="3973870" cy="3541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EF5494-69B2-4A4B-B1B5-E8A8156F12C2}"/>
              </a:ext>
            </a:extLst>
          </p:cNvPr>
          <p:cNvSpPr txBox="1"/>
          <p:nvPr/>
        </p:nvSpPr>
        <p:spPr>
          <a:xfrm>
            <a:off x="1066926" y="312204"/>
            <a:ext cx="531611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685800" latinLnBrk="1" hangingPunct="0">
              <a:defRPr/>
            </a:pP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r>
              <a:rPr lang="tr-T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tr-T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a </a:t>
            </a: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Glance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D0738B-BAD9-2641-92EB-A7D16C330F65}"/>
              </a:ext>
            </a:extLst>
          </p:cNvPr>
          <p:cNvCxnSpPr/>
          <p:nvPr/>
        </p:nvCxnSpPr>
        <p:spPr>
          <a:xfrm>
            <a:off x="930804" y="254969"/>
            <a:ext cx="0" cy="51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61399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78832D-E6E9-4C72-A830-F3E85774A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358" y="2438409"/>
            <a:ext cx="6229350" cy="3675133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3B146E0-5FB9-46F7-A43E-D14CAB5B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797212"/>
            <a:ext cx="8787911" cy="1611880"/>
          </a:xfrm>
        </p:spPr>
        <p:txBody>
          <a:bodyPr>
            <a:normAutofit fontScale="62500" lnSpcReduction="20000"/>
          </a:bodyPr>
          <a:lstStyle/>
          <a:p>
            <a:r>
              <a:rPr lang="tr-TR" dirty="0"/>
              <a:t>docker-machine create --driver digitalocean --digitalocean-access-token $DIGITALOCEAN_ACCESS_TOKEN --digitalocean-ssh-key-fingerprint $DIGITALOCEAN_SSH_KEY_FINGERPRINT --digitalocean-image $DIGITALOCEAN_IMAGE --digitalocean-region $DIGITALOCEAN_REGION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52F3E-D0C2-2A4A-8474-BCBAD982E909}"/>
              </a:ext>
            </a:extLst>
          </p:cNvPr>
          <p:cNvSpPr txBox="1"/>
          <p:nvPr/>
        </p:nvSpPr>
        <p:spPr>
          <a:xfrm>
            <a:off x="1066926" y="312204"/>
            <a:ext cx="531611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685800" latinLnBrk="1" hangingPunct="0">
              <a:defRPr/>
            </a:pP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tr-T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Machine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585FC8-3D86-474F-A43A-446FF428CA9B}"/>
              </a:ext>
            </a:extLst>
          </p:cNvPr>
          <p:cNvCxnSpPr/>
          <p:nvPr/>
        </p:nvCxnSpPr>
        <p:spPr>
          <a:xfrm>
            <a:off x="930804" y="254969"/>
            <a:ext cx="0" cy="51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3984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DD4231-4AF8-4E8C-8232-D6B093016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3020"/>
            <a:ext cx="9144000" cy="4073899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223DD7B-138D-445B-BFF9-C4A9DEB3A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938" y="797212"/>
            <a:ext cx="8546123" cy="1189850"/>
          </a:xfrm>
        </p:spPr>
        <p:txBody>
          <a:bodyPr>
            <a:normAutofit fontScale="85000" lnSpcReduction="10000"/>
          </a:bodyPr>
          <a:lstStyle/>
          <a:p>
            <a:r>
              <a:rPr lang="tr-TR" dirty="0"/>
              <a:t>Healthcheck / Auto-restart</a:t>
            </a:r>
          </a:p>
          <a:p>
            <a:r>
              <a:rPr lang="tr-TR" dirty="0"/>
              <a:t>Autoscaling /Desired State Reconciliation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C9418E-69A1-874C-92F2-CA7C907F0C3C}"/>
              </a:ext>
            </a:extLst>
          </p:cNvPr>
          <p:cNvSpPr txBox="1"/>
          <p:nvPr/>
        </p:nvSpPr>
        <p:spPr>
          <a:xfrm>
            <a:off x="1066926" y="312204"/>
            <a:ext cx="531611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685800" latinLnBrk="1" hangingPunct="0">
              <a:defRPr/>
            </a:pP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tr-T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Swarm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F26C18-D47B-0545-904E-C5C7A431E5AB}"/>
              </a:ext>
            </a:extLst>
          </p:cNvPr>
          <p:cNvCxnSpPr/>
          <p:nvPr/>
        </p:nvCxnSpPr>
        <p:spPr>
          <a:xfrm>
            <a:off x="930804" y="254969"/>
            <a:ext cx="0" cy="51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30376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1AA855E-9231-4989-8431-02A66E3F05E5}"/>
              </a:ext>
            </a:extLst>
          </p:cNvPr>
          <p:cNvSpPr/>
          <p:nvPr/>
        </p:nvSpPr>
        <p:spPr>
          <a:xfrm>
            <a:off x="2450238" y="1669557"/>
            <a:ext cx="4041559" cy="37818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1990C25-05DF-4707-94B5-BD7B9AB78F2D}"/>
              </a:ext>
            </a:extLst>
          </p:cNvPr>
          <p:cNvSpPr/>
          <p:nvPr/>
        </p:nvSpPr>
        <p:spPr>
          <a:xfrm>
            <a:off x="2720798" y="1406556"/>
            <a:ext cx="1157288" cy="1071563"/>
          </a:xfrm>
          <a:prstGeom prst="ellipse">
            <a:avLst/>
          </a:prstGeom>
          <a:ln>
            <a:noFill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ECE631-4BF6-4E49-9059-45B00910867D}"/>
              </a:ext>
            </a:extLst>
          </p:cNvPr>
          <p:cNvSpPr/>
          <p:nvPr/>
        </p:nvSpPr>
        <p:spPr>
          <a:xfrm>
            <a:off x="5107783" y="1406556"/>
            <a:ext cx="1157288" cy="1071563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9854D9-E7F6-4ECD-962D-A1EB4AFA36F0}"/>
              </a:ext>
            </a:extLst>
          </p:cNvPr>
          <p:cNvSpPr txBox="1"/>
          <p:nvPr/>
        </p:nvSpPr>
        <p:spPr>
          <a:xfrm>
            <a:off x="3337165" y="3043855"/>
            <a:ext cx="22753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b="1" dirty="0"/>
              <a:t>SMART, SCALABLE AND RELIABLE SOLUTIONS FOR</a:t>
            </a:r>
          </a:p>
          <a:p>
            <a:pPr algn="ctr"/>
            <a:r>
              <a:rPr lang="tr-TR" sz="1600" b="1" dirty="0"/>
              <a:t>ENERGY &amp; UTILITIES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FEF8FF-D079-49CB-81C3-9E3B819C6B04}"/>
              </a:ext>
            </a:extLst>
          </p:cNvPr>
          <p:cNvSpPr txBox="1"/>
          <p:nvPr/>
        </p:nvSpPr>
        <p:spPr>
          <a:xfrm>
            <a:off x="5179706" y="1607677"/>
            <a:ext cx="1083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b="1" dirty="0">
                <a:solidFill>
                  <a:schemeClr val="bg1"/>
                </a:solidFill>
              </a:rPr>
              <a:t>Reliable &amp; Portable Development</a:t>
            </a:r>
            <a:endParaRPr lang="en-US" sz="1200" b="1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AB4762-4228-468E-87EA-E99A3DCEF67C}"/>
              </a:ext>
            </a:extLst>
          </p:cNvPr>
          <p:cNvGrpSpPr/>
          <p:nvPr/>
        </p:nvGrpSpPr>
        <p:grpSpPr>
          <a:xfrm>
            <a:off x="2607192" y="1665792"/>
            <a:ext cx="4393683" cy="2393929"/>
            <a:chOff x="3371483" y="1665845"/>
            <a:chExt cx="5858244" cy="319190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C5346D5-08E7-4EEB-84A1-206FE7A7120F}"/>
                </a:ext>
              </a:extLst>
            </p:cNvPr>
            <p:cNvSpPr/>
            <p:nvPr/>
          </p:nvSpPr>
          <p:spPr>
            <a:xfrm>
              <a:off x="7686677" y="3429000"/>
              <a:ext cx="1543050" cy="142875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2F25E1-8573-450E-B91A-DE15CED36384}"/>
                </a:ext>
              </a:extLst>
            </p:cNvPr>
            <p:cNvSpPr txBox="1"/>
            <p:nvPr/>
          </p:nvSpPr>
          <p:spPr>
            <a:xfrm>
              <a:off x="3371483" y="1665845"/>
              <a:ext cx="18460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350" b="1" dirty="0">
                  <a:solidFill>
                    <a:schemeClr val="bg1"/>
                  </a:solidFill>
                </a:rPr>
                <a:t>Cutting-Edge</a:t>
              </a:r>
            </a:p>
            <a:p>
              <a:pPr algn="ctr"/>
              <a:r>
                <a:rPr lang="tr-TR" sz="1350" b="1" dirty="0">
                  <a:solidFill>
                    <a:schemeClr val="bg1"/>
                  </a:solidFill>
                </a:rPr>
                <a:t>Infrastructure</a:t>
              </a:r>
              <a:endParaRPr lang="en-US" sz="13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73C4659A-3918-4799-B4E9-1AC7A0853361}"/>
              </a:ext>
            </a:extLst>
          </p:cNvPr>
          <p:cNvSpPr/>
          <p:nvPr/>
        </p:nvSpPr>
        <p:spPr>
          <a:xfrm>
            <a:off x="2563844" y="4541789"/>
            <a:ext cx="1157288" cy="1071562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5C2C29-82E4-407F-9BD0-845FFD2C0374}"/>
              </a:ext>
            </a:extLst>
          </p:cNvPr>
          <p:cNvSpPr txBox="1"/>
          <p:nvPr/>
        </p:nvSpPr>
        <p:spPr>
          <a:xfrm>
            <a:off x="5717498" y="3289594"/>
            <a:ext cx="13845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350" b="1" dirty="0">
                <a:solidFill>
                  <a:schemeClr val="bg1"/>
                </a:solidFill>
              </a:rPr>
              <a:t>Big Data &amp; Analytics</a:t>
            </a:r>
            <a:endParaRPr lang="en-US" sz="1350" b="1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A79F72E-E86B-4A0C-B926-078A7F8AADA1}"/>
              </a:ext>
            </a:extLst>
          </p:cNvPr>
          <p:cNvSpPr/>
          <p:nvPr/>
        </p:nvSpPr>
        <p:spPr>
          <a:xfrm>
            <a:off x="1922752" y="2975365"/>
            <a:ext cx="1157288" cy="1071563"/>
          </a:xfrm>
          <a:prstGeom prst="ellipse">
            <a:avLst/>
          </a:prstGeom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b="1" dirty="0">
                <a:solidFill>
                  <a:schemeClr val="bg1"/>
                </a:solidFill>
              </a:rPr>
              <a:t>Security</a:t>
            </a:r>
            <a:endParaRPr lang="en-US" sz="135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C504C8-BEAB-4555-8164-76097B266502}"/>
              </a:ext>
            </a:extLst>
          </p:cNvPr>
          <p:cNvSpPr txBox="1"/>
          <p:nvPr/>
        </p:nvSpPr>
        <p:spPr>
          <a:xfrm>
            <a:off x="6360609" y="1131043"/>
            <a:ext cx="27217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1" dirty="0">
                <a:solidFill>
                  <a:srgbClr val="205084"/>
                </a:solidFill>
              </a:rPr>
              <a:t>Mission–Critical Software Development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tr-TR" sz="1200" dirty="0"/>
              <a:t>Model-driven Development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tr-TR" sz="1200" dirty="0"/>
              <a:t>Embedded Software Development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tr-TR" sz="1200" dirty="0"/>
              <a:t>MISRA C Compliant Coding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tr-TR" sz="1200" dirty="0"/>
              <a:t>Reusable Software Units Applicable to Different Domains (Electricity, Natural Gas, Water, etc.)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EFD027-A825-49AB-B93E-0527C3DB75AE}"/>
              </a:ext>
            </a:extLst>
          </p:cNvPr>
          <p:cNvSpPr txBox="1"/>
          <p:nvPr/>
        </p:nvSpPr>
        <p:spPr>
          <a:xfrm>
            <a:off x="602560" y="966706"/>
            <a:ext cx="21617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1" dirty="0">
                <a:solidFill>
                  <a:srgbClr val="205084"/>
                </a:solidFill>
              </a:rPr>
              <a:t>High Available Infrastructure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tr-TR" sz="1200" dirty="0"/>
              <a:t>Microservices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tr-TR" sz="1200" dirty="0"/>
              <a:t>Containerization (Docker)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tr-TR" sz="1200" dirty="0"/>
              <a:t>Orchestrated Flows</a:t>
            </a:r>
          </a:p>
          <a:p>
            <a:r>
              <a:rPr lang="tr-TR" sz="1200" dirty="0"/>
              <a:t>      (Docker Swarm, Kubernetes)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tr-TR" sz="1200" dirty="0"/>
              <a:t>Georedundancy with advanced disaster recovery scenarios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tr-TR" sz="12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8F0262-652B-4B1C-BEC1-7CAA8A4F491B}"/>
              </a:ext>
            </a:extLst>
          </p:cNvPr>
          <p:cNvSpPr txBox="1"/>
          <p:nvPr/>
        </p:nvSpPr>
        <p:spPr>
          <a:xfrm>
            <a:off x="7048438" y="2953527"/>
            <a:ext cx="21561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1" dirty="0">
                <a:solidFill>
                  <a:srgbClr val="205084"/>
                </a:solidFill>
              </a:rPr>
              <a:t>Fast Access to Labelled Data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tr-TR" sz="1200" dirty="0"/>
              <a:t>Centralized Data Farm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tr-TR" sz="1200" dirty="0"/>
              <a:t>Time-Series Analysis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tr-TR" sz="1200" dirty="0"/>
              <a:t>Predictive Analysis &amp; Analytics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tr-TR" sz="1200" dirty="0"/>
              <a:t>Machine Learning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tr-TR" sz="1200" dirty="0"/>
              <a:t>Customized Trends</a:t>
            </a:r>
          </a:p>
          <a:p>
            <a:endParaRPr lang="tr-TR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D02001-F722-4F8E-AC03-B232B2960EC8}"/>
              </a:ext>
            </a:extLst>
          </p:cNvPr>
          <p:cNvSpPr txBox="1"/>
          <p:nvPr/>
        </p:nvSpPr>
        <p:spPr>
          <a:xfrm>
            <a:off x="93502" y="2905698"/>
            <a:ext cx="1946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1" dirty="0">
                <a:solidFill>
                  <a:srgbClr val="205084"/>
                </a:solidFill>
              </a:rPr>
              <a:t>Security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tr-TR" sz="1200" dirty="0"/>
              <a:t>Protocol Level Security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tr-TR" sz="1200" dirty="0"/>
              <a:t>Edge Device Security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tr-TR" sz="1200" dirty="0"/>
              <a:t>Granular Role-Based</a:t>
            </a:r>
          </a:p>
          <a:p>
            <a:r>
              <a:rPr lang="tr-TR" sz="1200" dirty="0"/>
              <a:t>      User Access</a:t>
            </a:r>
          </a:p>
          <a:p>
            <a:r>
              <a:rPr lang="tr-TR" sz="1200" dirty="0"/>
              <a:t>      Management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938942-27EB-4273-9BA4-B54A5C9C2821}"/>
              </a:ext>
            </a:extLst>
          </p:cNvPr>
          <p:cNvSpPr txBox="1"/>
          <p:nvPr/>
        </p:nvSpPr>
        <p:spPr>
          <a:xfrm>
            <a:off x="6545219" y="4549713"/>
            <a:ext cx="1585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1" dirty="0">
                <a:solidFill>
                  <a:srgbClr val="205084"/>
                </a:solidFill>
              </a:rPr>
              <a:t>Supported Protocols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sz="1200" dirty="0"/>
              <a:t>IEC 60870-5-104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sz="1200" dirty="0"/>
              <a:t>IEC 61850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sz="1200" dirty="0"/>
              <a:t>Modbus</a:t>
            </a:r>
            <a:endParaRPr lang="tr-TR" sz="12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tr-TR" sz="1200" dirty="0"/>
              <a:t>DNP3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tr-TR" sz="1200" dirty="0"/>
              <a:t>Straton</a:t>
            </a:r>
            <a:endParaRPr lang="en-US" sz="12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C5B82DE-4EFE-42B1-8049-E0F305180141}"/>
              </a:ext>
            </a:extLst>
          </p:cNvPr>
          <p:cNvSpPr/>
          <p:nvPr/>
        </p:nvSpPr>
        <p:spPr>
          <a:xfrm>
            <a:off x="5192743" y="4562734"/>
            <a:ext cx="1157288" cy="1071563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35E16D-DA98-4779-9DDC-14B6A44B8B17}"/>
              </a:ext>
            </a:extLst>
          </p:cNvPr>
          <p:cNvSpPr txBox="1"/>
          <p:nvPr/>
        </p:nvSpPr>
        <p:spPr>
          <a:xfrm>
            <a:off x="2455219" y="4853067"/>
            <a:ext cx="13845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350" b="1" dirty="0">
                <a:solidFill>
                  <a:schemeClr val="bg1"/>
                </a:solidFill>
              </a:rPr>
              <a:t>Real-Time Visibility</a:t>
            </a:r>
            <a:endParaRPr lang="en-US" sz="135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C9847E-953E-4380-9AAA-554547DE272E}"/>
              </a:ext>
            </a:extLst>
          </p:cNvPr>
          <p:cNvSpPr txBox="1"/>
          <p:nvPr/>
        </p:nvSpPr>
        <p:spPr>
          <a:xfrm>
            <a:off x="851296" y="4572480"/>
            <a:ext cx="2628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1" dirty="0">
                <a:solidFill>
                  <a:srgbClr val="205084"/>
                </a:solidFill>
              </a:rPr>
              <a:t>Real-Time Visibility</a:t>
            </a:r>
            <a:r>
              <a:rPr lang="tr-TR" sz="1200" dirty="0">
                <a:solidFill>
                  <a:srgbClr val="205084"/>
                </a:solidFill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tr-TR" sz="1200" dirty="0"/>
              <a:t>Full Event Stack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tr-TR" sz="1200" dirty="0"/>
              <a:t>Asset Management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tr-TR" sz="1200" dirty="0"/>
              <a:t>Event Diaries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tr-TR" sz="1200" dirty="0"/>
              <a:t>Audit Trails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tr-TR" sz="1200" dirty="0"/>
              <a:t>Alarm Management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CD94E3-AA49-4B3C-BD87-91269E0DB092}"/>
              </a:ext>
            </a:extLst>
          </p:cNvPr>
          <p:cNvSpPr txBox="1"/>
          <p:nvPr/>
        </p:nvSpPr>
        <p:spPr>
          <a:xfrm>
            <a:off x="5264666" y="4884998"/>
            <a:ext cx="101344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800" b="1" dirty="0">
                <a:solidFill>
                  <a:schemeClr val="bg1"/>
                </a:solidFill>
              </a:rPr>
              <a:t>Communication</a:t>
            </a:r>
            <a:r>
              <a:rPr lang="tr-TR" sz="900" b="1" dirty="0">
                <a:solidFill>
                  <a:schemeClr val="bg1"/>
                </a:solidFill>
              </a:rPr>
              <a:t> </a:t>
            </a:r>
            <a:r>
              <a:rPr lang="tr-TR" sz="1350" b="1" dirty="0">
                <a:solidFill>
                  <a:schemeClr val="bg1"/>
                </a:solidFill>
              </a:rPr>
              <a:t>Protocols</a:t>
            </a:r>
            <a:endParaRPr lang="en-US" sz="135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53CD12-C30F-4C46-BF5A-355F74E53FC8}"/>
              </a:ext>
            </a:extLst>
          </p:cNvPr>
          <p:cNvSpPr txBox="1"/>
          <p:nvPr/>
        </p:nvSpPr>
        <p:spPr>
          <a:xfrm>
            <a:off x="1066926" y="312204"/>
            <a:ext cx="4650565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685800" latinLnBrk="1" hangingPunct="0">
              <a:defRPr/>
            </a:pPr>
            <a:r>
              <a:rPr lang="tr-T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ICterra Energy &amp; Utilities Expertise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FA5D56C-73CD-3B49-9F7A-21F30B3EE408}"/>
              </a:ext>
            </a:extLst>
          </p:cNvPr>
          <p:cNvCxnSpPr/>
          <p:nvPr/>
        </p:nvCxnSpPr>
        <p:spPr>
          <a:xfrm>
            <a:off x="930804" y="254969"/>
            <a:ext cx="0" cy="51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63462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327216F-CEC6-43B0-9417-8FA46B86FE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405" y="3429000"/>
            <a:ext cx="3444595" cy="212365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C125558-B795-419A-9A44-88B29EDCF9EF}"/>
              </a:ext>
            </a:extLst>
          </p:cNvPr>
          <p:cNvSpPr txBox="1"/>
          <p:nvPr/>
        </p:nvSpPr>
        <p:spPr>
          <a:xfrm>
            <a:off x="741278" y="1305341"/>
            <a:ext cx="6857000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tr-TR" sz="1400" dirty="0"/>
              <a:t>Reception of m</a:t>
            </a:r>
            <a:r>
              <a:rPr lang="en-US" sz="1400" dirty="0" err="1"/>
              <a:t>easurement</a:t>
            </a:r>
            <a:r>
              <a:rPr lang="en-US" sz="1400" dirty="0"/>
              <a:t> data </a:t>
            </a:r>
            <a:r>
              <a:rPr lang="tr-TR" sz="1400" dirty="0"/>
              <a:t>with </a:t>
            </a:r>
            <a:r>
              <a:rPr lang="en-US" sz="1400" b="1" dirty="0"/>
              <a:t>IEC 60870-5-10</a:t>
            </a:r>
            <a:r>
              <a:rPr lang="tr-TR" sz="1400" b="1" dirty="0"/>
              <a:t>4</a:t>
            </a:r>
            <a:r>
              <a:rPr lang="tr-TR" sz="1400" dirty="0"/>
              <a:t>, </a:t>
            </a:r>
            <a:r>
              <a:rPr lang="tr-TR" sz="1400" b="1" dirty="0"/>
              <a:t>Modbus</a:t>
            </a:r>
            <a:r>
              <a:rPr lang="tr-TR" sz="1400" dirty="0"/>
              <a:t>, </a:t>
            </a:r>
            <a:r>
              <a:rPr lang="tr-TR" sz="1400" b="1" dirty="0"/>
              <a:t>DNP3</a:t>
            </a:r>
            <a:r>
              <a:rPr lang="tr-TR" sz="1400" dirty="0"/>
              <a:t> protocols and </a:t>
            </a:r>
            <a:r>
              <a:rPr lang="tr-TR" sz="1400" b="1" dirty="0"/>
              <a:t>Straton</a:t>
            </a:r>
            <a:r>
              <a:rPr lang="en-US" sz="1400" dirty="0"/>
              <a:t> </a:t>
            </a:r>
            <a:r>
              <a:rPr lang="tr-TR" sz="1400" dirty="0"/>
              <a:t>REST services</a:t>
            </a:r>
            <a:r>
              <a:rPr lang="en-US" sz="1400" dirty="0"/>
              <a:t> and </a:t>
            </a:r>
            <a:r>
              <a:rPr lang="en-US" sz="1400" dirty="0" err="1"/>
              <a:t>conver</a:t>
            </a:r>
            <a:r>
              <a:rPr lang="tr-TR" sz="1400" dirty="0"/>
              <a:t>sion</a:t>
            </a:r>
            <a:r>
              <a:rPr lang="en-US" sz="1400" dirty="0"/>
              <a:t> to common data model (IEC-61870/IEC-61950) for processing</a:t>
            </a:r>
            <a:endParaRPr lang="tr-TR" sz="1400" dirty="0"/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tr-TR" sz="1400" b="1" dirty="0"/>
              <a:t>Microservices</a:t>
            </a:r>
            <a:r>
              <a:rPr lang="en-US" sz="1400" dirty="0"/>
              <a:t> on top of Docker containers with state of the art </a:t>
            </a:r>
            <a:r>
              <a:rPr lang="tr-TR" sz="1400" dirty="0"/>
              <a:t>t</a:t>
            </a:r>
            <a:r>
              <a:rPr lang="en-US" sz="1400" dirty="0" err="1"/>
              <a:t>echnologies</a:t>
            </a:r>
            <a:endParaRPr lang="tr-TR" sz="1400" dirty="0"/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tr-TR" sz="1400" dirty="0"/>
              <a:t>Orchestration of infrastructure services with </a:t>
            </a:r>
            <a:r>
              <a:rPr lang="tr-TR" sz="1400" b="1" dirty="0"/>
              <a:t>Kubernetes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1400" b="1" dirty="0"/>
              <a:t>Publish</a:t>
            </a:r>
            <a:r>
              <a:rPr lang="tr-TR" sz="1400" b="1" dirty="0"/>
              <a:t> </a:t>
            </a:r>
            <a:r>
              <a:rPr lang="en-US" sz="1400" b="1" dirty="0"/>
              <a:t>/</a:t>
            </a:r>
            <a:r>
              <a:rPr lang="tr-TR" sz="1400" b="1" dirty="0"/>
              <a:t> </a:t>
            </a:r>
            <a:r>
              <a:rPr lang="en-US" sz="1400" b="1" dirty="0"/>
              <a:t>subscribe </a:t>
            </a:r>
            <a:r>
              <a:rPr lang="en-US" sz="1400" dirty="0"/>
              <a:t>architecture with AMQP protocol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1400" b="1" dirty="0"/>
              <a:t>Big </a:t>
            </a:r>
            <a:r>
              <a:rPr lang="tr-TR" sz="1400" b="1" dirty="0"/>
              <a:t>d</a:t>
            </a:r>
            <a:r>
              <a:rPr lang="en-US" sz="1400" b="1" dirty="0" err="1"/>
              <a:t>ata</a:t>
            </a:r>
            <a:r>
              <a:rPr lang="en-US" sz="1400" b="1" dirty="0"/>
              <a:t> </a:t>
            </a:r>
            <a:r>
              <a:rPr lang="tr-TR" sz="1400" b="1" dirty="0"/>
              <a:t>infrastructure</a:t>
            </a:r>
            <a:r>
              <a:rPr lang="en-US" sz="1400" b="1" dirty="0"/>
              <a:t> </a:t>
            </a:r>
            <a:r>
              <a:rPr lang="en-US" sz="1400" dirty="0"/>
              <a:t>for sensor data storage and analysis using Apache Storm and Elastic</a:t>
            </a:r>
            <a:r>
              <a:rPr lang="tr-TR" sz="1400" dirty="0"/>
              <a:t>s</a:t>
            </a:r>
            <a:r>
              <a:rPr lang="en-US" sz="1400" dirty="0" err="1"/>
              <a:t>earch</a:t>
            </a:r>
            <a:endParaRPr lang="en-US" sz="1400" dirty="0"/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1400" b="1" dirty="0"/>
              <a:t>Real-time </a:t>
            </a:r>
            <a:r>
              <a:rPr lang="tr-TR" sz="1400" b="1" dirty="0"/>
              <a:t>displaying of </a:t>
            </a:r>
            <a:r>
              <a:rPr lang="en-US" sz="1400" b="1" dirty="0"/>
              <a:t>measurement data </a:t>
            </a:r>
            <a:r>
              <a:rPr lang="en-US" sz="1400" dirty="0"/>
              <a:t>on</a:t>
            </a:r>
            <a:r>
              <a:rPr lang="tr-TR" sz="1400" dirty="0"/>
              <a:t> a</a:t>
            </a:r>
            <a:r>
              <a:rPr lang="en-US" sz="1400" dirty="0"/>
              <a:t> dashboard</a:t>
            </a:r>
            <a:r>
              <a:rPr lang="tr-TR" sz="1400" dirty="0"/>
              <a:t> with intuitive controls for the best user experience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tr-TR" sz="1400" dirty="0"/>
              <a:t>Gathering </a:t>
            </a:r>
            <a:r>
              <a:rPr lang="tr-TR" sz="1400" b="1" dirty="0"/>
              <a:t>time-tagged </a:t>
            </a:r>
            <a:r>
              <a:rPr lang="en-US" sz="1400" b="1" dirty="0"/>
              <a:t>historical data </a:t>
            </a:r>
            <a:r>
              <a:rPr lang="en-US" sz="1400" dirty="0"/>
              <a:t>for analytics</a:t>
            </a:r>
            <a:r>
              <a:rPr lang="tr-TR" sz="1400" dirty="0"/>
              <a:t> and in-depth observation</a:t>
            </a:r>
            <a:endParaRPr lang="en-US" sz="1400" dirty="0"/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1400" dirty="0"/>
              <a:t>Data processing for real-time alarm generation and distribution</a:t>
            </a:r>
            <a:endParaRPr lang="tr-TR" sz="1400" dirty="0"/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tr-TR" sz="1400" dirty="0"/>
              <a:t>Real-time </a:t>
            </a:r>
            <a:r>
              <a:rPr lang="tr-TR" sz="1400" b="1" dirty="0"/>
              <a:t>map-based alerts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1400" dirty="0"/>
              <a:t>Distributed resource definition (topology) using connectivity, </a:t>
            </a:r>
            <a:endParaRPr lang="tr-TR" sz="1400" dirty="0"/>
          </a:p>
          <a:p>
            <a:r>
              <a:rPr lang="tr-TR" sz="1400" dirty="0"/>
              <a:t>    </a:t>
            </a:r>
            <a:r>
              <a:rPr lang="en-US" sz="1400" dirty="0"/>
              <a:t>hierarchy and geographic</a:t>
            </a:r>
            <a:r>
              <a:rPr lang="tr-TR" sz="1400" dirty="0"/>
              <a:t> </a:t>
            </a:r>
            <a:r>
              <a:rPr lang="en-US" sz="1400" dirty="0"/>
              <a:t>locations</a:t>
            </a:r>
            <a:endParaRPr lang="tr-TR" sz="1400" dirty="0"/>
          </a:p>
          <a:p>
            <a:endParaRPr lang="tr-TR" sz="1400" dirty="0"/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tr-TR" sz="1400" b="1" dirty="0"/>
              <a:t>O</a:t>
            </a:r>
            <a:r>
              <a:rPr lang="en-US" sz="1400" b="1" dirty="0" err="1"/>
              <a:t>ver</a:t>
            </a:r>
            <a:r>
              <a:rPr lang="tr-TR" sz="1400" b="1" dirty="0"/>
              <a:t> </a:t>
            </a:r>
            <a:r>
              <a:rPr lang="en-US" sz="1400" b="1" dirty="0"/>
              <a:t>6 million measurements </a:t>
            </a:r>
            <a:r>
              <a:rPr lang="en-US" sz="1400" dirty="0"/>
              <a:t>collected and</a:t>
            </a:r>
            <a:r>
              <a:rPr lang="tr-TR" sz="1400" dirty="0"/>
              <a:t> </a:t>
            </a:r>
            <a:r>
              <a:rPr lang="en-US" sz="1400" dirty="0"/>
              <a:t>stored in time series</a:t>
            </a:r>
            <a:r>
              <a:rPr lang="tr-TR" sz="1400" dirty="0"/>
              <a:t> </a:t>
            </a:r>
          </a:p>
          <a:p>
            <a:r>
              <a:rPr lang="tr-TR" sz="1400" dirty="0"/>
              <a:t>    </a:t>
            </a:r>
            <a:r>
              <a:rPr lang="en-US" sz="1400" dirty="0"/>
              <a:t>databases, processed and presented to control center operator</a:t>
            </a:r>
            <a:r>
              <a:rPr lang="tr-TR" sz="1400" dirty="0"/>
              <a:t>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tr-TR" sz="1400" b="1" dirty="0"/>
              <a:t>Instant reports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tr-TR" sz="1400" dirty="0"/>
              <a:t>Customizable </a:t>
            </a:r>
            <a:r>
              <a:rPr lang="tr-TR" sz="1400" b="1" dirty="0"/>
              <a:t>dashboards</a:t>
            </a:r>
            <a:r>
              <a:rPr lang="tr-TR" sz="1400" dirty="0"/>
              <a:t> and </a:t>
            </a:r>
            <a:r>
              <a:rPr lang="tr-TR" sz="1400" b="1" dirty="0"/>
              <a:t>widgets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tr-TR" sz="1400" dirty="0"/>
              <a:t>Data analytics</a:t>
            </a:r>
          </a:p>
          <a:p>
            <a:endParaRPr lang="en-US" sz="1400" dirty="0"/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F5232A-1E7C-4AA7-982D-A8A9B483496B}"/>
              </a:ext>
            </a:extLst>
          </p:cNvPr>
          <p:cNvSpPr txBox="1"/>
          <p:nvPr/>
        </p:nvSpPr>
        <p:spPr>
          <a:xfrm>
            <a:off x="1066926" y="312204"/>
            <a:ext cx="7737821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685800" latinLnBrk="1" hangingPunct="0">
              <a:defRPr/>
            </a:pPr>
            <a:r>
              <a:rPr lang="tr-T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Supervisory Control and Data Acquisition (SCADA) &amp; Energy Monitoring System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020AAE-8C65-43D0-808E-1DEE68E6C502}"/>
              </a:ext>
            </a:extLst>
          </p:cNvPr>
          <p:cNvCxnSpPr/>
          <p:nvPr/>
        </p:nvCxnSpPr>
        <p:spPr>
          <a:xfrm>
            <a:off x="930804" y="254969"/>
            <a:ext cx="0" cy="51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68532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B115D1-5DC5-49D3-8714-9E8E110FA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6970"/>
            <a:ext cx="9144000" cy="21440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593163-8AF3-46D3-A49F-F52369BDCC1E}"/>
              </a:ext>
            </a:extLst>
          </p:cNvPr>
          <p:cNvSpPr txBox="1"/>
          <p:nvPr/>
        </p:nvSpPr>
        <p:spPr>
          <a:xfrm>
            <a:off x="1066927" y="312204"/>
            <a:ext cx="339332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685800" latinLnBrk="1" hangingPunct="0">
              <a:defRPr/>
            </a:pPr>
            <a:r>
              <a:rPr lang="tr-T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Stack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56CFD8-D98B-4DBC-AD36-1BD96142139C}"/>
              </a:ext>
            </a:extLst>
          </p:cNvPr>
          <p:cNvCxnSpPr/>
          <p:nvPr/>
        </p:nvCxnSpPr>
        <p:spPr>
          <a:xfrm>
            <a:off x="930804" y="254969"/>
            <a:ext cx="0" cy="51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90305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SYA_ARCHITECTURE">
            <a:extLst>
              <a:ext uri="{FF2B5EF4-FFF2-40B4-BE49-F238E27FC236}">
                <a16:creationId xmlns:a16="http://schemas.microsoft.com/office/drawing/2014/main" id="{D59C79B8-A831-48E0-A742-8FC45635E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53" y="775525"/>
            <a:ext cx="6245094" cy="530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48F6A9-3C47-4E94-ABE4-55BFB0914D94}"/>
              </a:ext>
            </a:extLst>
          </p:cNvPr>
          <p:cNvSpPr txBox="1"/>
          <p:nvPr/>
        </p:nvSpPr>
        <p:spPr>
          <a:xfrm>
            <a:off x="1066927" y="312204"/>
            <a:ext cx="339332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685800" latinLnBrk="1" hangingPunct="0">
              <a:defRPr/>
            </a:pPr>
            <a:r>
              <a:rPr lang="tr-T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Microservices Architecture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FC6D9E-53DF-4492-9F66-6FD42C3AEA38}"/>
              </a:ext>
            </a:extLst>
          </p:cNvPr>
          <p:cNvCxnSpPr/>
          <p:nvPr/>
        </p:nvCxnSpPr>
        <p:spPr>
          <a:xfrm>
            <a:off x="930804" y="254969"/>
            <a:ext cx="0" cy="51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8332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68A52-76D0-4AD4-8566-EEDA925B90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59" y="804359"/>
            <a:ext cx="5249281" cy="52492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61932B-C4D4-4B2A-9F9B-9916B044F0BE}"/>
              </a:ext>
            </a:extLst>
          </p:cNvPr>
          <p:cNvSpPr txBox="1"/>
          <p:nvPr/>
        </p:nvSpPr>
        <p:spPr>
          <a:xfrm>
            <a:off x="1066926" y="312204"/>
            <a:ext cx="531611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685800" latinLnBrk="1" hangingPunct="0">
              <a:defRPr/>
            </a:pPr>
            <a:r>
              <a:rPr lang="tr-T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 Orchestration with Kubernetes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B4CEC3-1A4D-44AE-8087-1BD635583F55}"/>
              </a:ext>
            </a:extLst>
          </p:cNvPr>
          <p:cNvCxnSpPr/>
          <p:nvPr/>
        </p:nvCxnSpPr>
        <p:spPr>
          <a:xfrm>
            <a:off x="930804" y="254969"/>
            <a:ext cx="0" cy="51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46485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166424" y="4688066"/>
            <a:ext cx="4259820" cy="81078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tr-TR" sz="3200" b="1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  <a:ea typeface="Calibri" charset="0"/>
                <a:cs typeface="Calibri" charset="0"/>
              </a:rPr>
              <a:t>Thank</a:t>
            </a:r>
            <a:r>
              <a:rPr lang="tr-TR" sz="32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tr-TR" sz="3200" b="1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  <a:ea typeface="Calibri" charset="0"/>
                <a:cs typeface="Calibri" charset="0"/>
              </a:rPr>
              <a:t>you</a:t>
            </a:r>
            <a:endParaRPr lang="en-US" sz="32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91E1AC-E023-DB4B-942B-B100D1F1A687}"/>
              </a:ext>
            </a:extLst>
          </p:cNvPr>
          <p:cNvSpPr txBox="1"/>
          <p:nvPr/>
        </p:nvSpPr>
        <p:spPr>
          <a:xfrm>
            <a:off x="1793174" y="1626919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r-T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2798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A8BE43-FA22-484A-83D5-F640EC4495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87" y="2016452"/>
            <a:ext cx="5213663" cy="3214323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61D3C42-896D-F842-BD8D-B6C3F131B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4822" y="1008227"/>
            <a:ext cx="3825363" cy="5190269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ICterra</a:t>
            </a:r>
            <a:r>
              <a:rPr lang="en-US" dirty="0"/>
              <a:t> – Energy &amp; Utilities Expertise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Supervisory Control and Data Acquisition (SCADA) &amp; Energy Monitoring System</a:t>
            </a:r>
          </a:p>
          <a:p>
            <a:pPr lvl="2" indent="0">
              <a:lnSpc>
                <a:spcPct val="120000"/>
              </a:lnSpc>
            </a:pPr>
            <a:r>
              <a:rPr lang="tr-TR" dirty="0"/>
              <a:t>	- </a:t>
            </a:r>
            <a:r>
              <a:rPr lang="tr-TR" dirty="0" err="1"/>
              <a:t>Technology</a:t>
            </a:r>
            <a:r>
              <a:rPr lang="tr-TR" dirty="0"/>
              <a:t> </a:t>
            </a:r>
            <a:r>
              <a:rPr lang="tr-TR" dirty="0" err="1"/>
              <a:t>Stack</a:t>
            </a:r>
            <a:endParaRPr lang="en-US" dirty="0"/>
          </a:p>
          <a:p>
            <a:pPr lvl="1" indent="0">
              <a:lnSpc>
                <a:spcPct val="120000"/>
              </a:lnSpc>
            </a:pPr>
            <a:r>
              <a:rPr lang="en-US" dirty="0"/>
              <a:t>	- Microservices 	Architecture</a:t>
            </a:r>
          </a:p>
          <a:p>
            <a:pPr lvl="1" indent="0">
              <a:lnSpc>
                <a:spcPct val="120000"/>
              </a:lnSpc>
            </a:pPr>
            <a:r>
              <a:rPr lang="en-US" dirty="0"/>
              <a:t>	- Container 	Orchestration with 	Kubernetes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8C083E-FEC9-8B40-BB03-7041B0EFC11C}"/>
              </a:ext>
            </a:extLst>
          </p:cNvPr>
          <p:cNvSpPr txBox="1"/>
          <p:nvPr/>
        </p:nvSpPr>
        <p:spPr>
          <a:xfrm>
            <a:off x="1066926" y="312204"/>
            <a:ext cx="6889539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685800" latinLnBrk="1" hangingPunct="0">
              <a:defRPr/>
            </a:pP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r>
              <a:rPr lang="tr-T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Architectural</a:t>
            </a:r>
            <a:r>
              <a:rPr lang="tr-T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r>
              <a:rPr lang="tr-T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 </a:t>
            </a: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Supervisory</a:t>
            </a:r>
            <a:r>
              <a:rPr lang="tr-T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Control </a:t>
            </a: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Acquisition</a:t>
            </a:r>
            <a:r>
              <a:rPr lang="tr-T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3BAF6B7-420D-C442-BE3D-FB962AE907BB}"/>
              </a:ext>
            </a:extLst>
          </p:cNvPr>
          <p:cNvCxnSpPr/>
          <p:nvPr/>
        </p:nvCxnSpPr>
        <p:spPr>
          <a:xfrm>
            <a:off x="930804" y="254969"/>
            <a:ext cx="0" cy="51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70818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A45A196-19FB-42A1-BE0F-B75089265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616" y="1150375"/>
            <a:ext cx="3910441" cy="4984954"/>
          </a:xfrm>
        </p:spPr>
        <p:txBody>
          <a:bodyPr>
            <a:normAutofit/>
          </a:bodyPr>
          <a:lstStyle/>
          <a:p>
            <a:r>
              <a:rPr lang="tr-TR" sz="1100" b="1" dirty="0"/>
              <a:t>Performance</a:t>
            </a:r>
          </a:p>
          <a:p>
            <a:pPr marL="457200" indent="-457200">
              <a:buFontTx/>
              <a:buChar char="-"/>
            </a:pPr>
            <a:r>
              <a:rPr lang="tr-TR" sz="1100" dirty="0"/>
              <a:t>Algorithms</a:t>
            </a:r>
          </a:p>
          <a:p>
            <a:pPr marL="457200" indent="-457200">
              <a:buFontTx/>
              <a:buChar char="-"/>
            </a:pPr>
            <a:r>
              <a:rPr lang="tr-TR" sz="1100" dirty="0"/>
              <a:t>Disk I/O</a:t>
            </a:r>
          </a:p>
          <a:p>
            <a:pPr marL="457200" indent="-457200">
              <a:buFontTx/>
              <a:buChar char="-"/>
            </a:pPr>
            <a:r>
              <a:rPr lang="tr-TR" sz="1100" dirty="0"/>
              <a:t>Architecture </a:t>
            </a:r>
          </a:p>
          <a:p>
            <a:pPr marL="457200" indent="-457200">
              <a:buFontTx/>
              <a:buChar char="-"/>
            </a:pPr>
            <a:r>
              <a:rPr lang="tr-TR" sz="1100" dirty="0"/>
              <a:t>Tools (Redis, NoSQL, Elasticsearch)</a:t>
            </a:r>
          </a:p>
          <a:p>
            <a:pPr marL="457200" indent="-457200">
              <a:buFontTx/>
              <a:buChar char="-"/>
            </a:pPr>
            <a:r>
              <a:rPr lang="tr-TR" sz="1100" dirty="0"/>
              <a:t>Bandwidth Utilization</a:t>
            </a:r>
          </a:p>
          <a:p>
            <a:pPr marL="457200" indent="-457200">
              <a:buFontTx/>
              <a:buChar char="-"/>
            </a:pPr>
            <a:r>
              <a:rPr lang="tr-TR" sz="1100" dirty="0"/>
              <a:t>DB Connection Pooling</a:t>
            </a:r>
          </a:p>
          <a:p>
            <a:pPr marL="457200" indent="-457200">
              <a:buFontTx/>
              <a:buChar char="-"/>
            </a:pPr>
            <a:r>
              <a:rPr lang="tr-TR" sz="1100" dirty="0"/>
              <a:t>Bundle / minify / mundle</a:t>
            </a:r>
          </a:p>
          <a:p>
            <a:pPr marL="457200" indent="-457200">
              <a:buFontTx/>
              <a:buChar char="-"/>
            </a:pPr>
            <a:r>
              <a:rPr lang="tr-TR" sz="1100" dirty="0"/>
              <a:t>SSL validation</a:t>
            </a:r>
          </a:p>
          <a:p>
            <a:pPr marL="457200" indent="-457200">
              <a:buFontTx/>
              <a:buChar char="-"/>
            </a:pPr>
            <a:r>
              <a:rPr lang="tr-TR" sz="1100" dirty="0"/>
              <a:t>Caching</a:t>
            </a:r>
          </a:p>
          <a:p>
            <a:pPr marL="457200" indent="-457200">
              <a:buFontTx/>
              <a:buChar char="-"/>
            </a:pPr>
            <a:r>
              <a:rPr lang="tr-TR" sz="1100" dirty="0"/>
              <a:t>Gzip</a:t>
            </a:r>
          </a:p>
          <a:p>
            <a:pPr marL="457200" indent="-457200">
              <a:buFontTx/>
              <a:buChar char="-"/>
            </a:pPr>
            <a:r>
              <a:rPr lang="tr-TR" sz="1100" dirty="0"/>
              <a:t>CDN Usage</a:t>
            </a:r>
          </a:p>
          <a:p>
            <a:pPr marL="457200" indent="-457200">
              <a:buFontTx/>
              <a:buChar char="-"/>
            </a:pPr>
            <a:r>
              <a:rPr lang="tr-TR" sz="1100" dirty="0"/>
              <a:t>Single Page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886A9D-EE87-C64A-82B1-70D8576DD73B}"/>
              </a:ext>
            </a:extLst>
          </p:cNvPr>
          <p:cNvSpPr txBox="1"/>
          <p:nvPr/>
        </p:nvSpPr>
        <p:spPr>
          <a:xfrm>
            <a:off x="1066926" y="312204"/>
            <a:ext cx="531611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685800" latinLnBrk="1" hangingPunct="0">
              <a:defRPr/>
            </a:pPr>
            <a:r>
              <a:rPr lang="tr-T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Problems Overview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E23608-D322-C541-B09B-A9C540328BBA}"/>
              </a:ext>
            </a:extLst>
          </p:cNvPr>
          <p:cNvCxnSpPr/>
          <p:nvPr/>
        </p:nvCxnSpPr>
        <p:spPr>
          <a:xfrm>
            <a:off x="930804" y="254969"/>
            <a:ext cx="0" cy="51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E8A2924-CA8F-426C-8B24-E8B5818A053B}"/>
              </a:ext>
            </a:extLst>
          </p:cNvPr>
          <p:cNvSpPr txBox="1">
            <a:spLocks/>
          </p:cNvSpPr>
          <p:nvPr/>
        </p:nvSpPr>
        <p:spPr>
          <a:xfrm>
            <a:off x="4657989" y="1071956"/>
            <a:ext cx="3910441" cy="4984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800">
                <a:solidFill>
                  <a:srgbClr val="221F2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457189">
              <a:lnSpc>
                <a:spcPct val="150000"/>
              </a:lnSpc>
              <a:spcBef>
                <a:spcPts val="1000"/>
              </a:spcBef>
              <a:defRPr sz="2800">
                <a:solidFill>
                  <a:srgbClr val="221F2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914377">
              <a:lnSpc>
                <a:spcPct val="150000"/>
              </a:lnSpc>
              <a:spcBef>
                <a:spcPts val="1000"/>
              </a:spcBef>
              <a:defRPr sz="2800">
                <a:solidFill>
                  <a:srgbClr val="221F2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1371566">
              <a:lnSpc>
                <a:spcPct val="150000"/>
              </a:lnSpc>
              <a:spcBef>
                <a:spcPts val="1000"/>
              </a:spcBef>
              <a:defRPr sz="2800">
                <a:solidFill>
                  <a:srgbClr val="221F2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1828754">
              <a:lnSpc>
                <a:spcPct val="150000"/>
              </a:lnSpc>
              <a:spcBef>
                <a:spcPts val="1000"/>
              </a:spcBef>
              <a:defRPr sz="2800">
                <a:solidFill>
                  <a:srgbClr val="221F2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641534" indent="-355591">
              <a:lnSpc>
                <a:spcPct val="150000"/>
              </a:lnSpc>
              <a:spcBef>
                <a:spcPts val="1000"/>
              </a:spcBef>
              <a:buSzPct val="100000"/>
              <a:buChar char="•"/>
              <a:defRPr sz="2800">
                <a:solidFill>
                  <a:srgbClr val="221F2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098723" indent="-355591">
              <a:lnSpc>
                <a:spcPct val="150000"/>
              </a:lnSpc>
              <a:spcBef>
                <a:spcPts val="1000"/>
              </a:spcBef>
              <a:buSzPct val="100000"/>
              <a:buChar char="•"/>
              <a:defRPr sz="2800">
                <a:solidFill>
                  <a:srgbClr val="221F2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555911" indent="-355591">
              <a:lnSpc>
                <a:spcPct val="150000"/>
              </a:lnSpc>
              <a:spcBef>
                <a:spcPts val="1000"/>
              </a:spcBef>
              <a:buSzPct val="100000"/>
              <a:buChar char="•"/>
              <a:defRPr sz="2800">
                <a:solidFill>
                  <a:srgbClr val="221F2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013100" indent="-355591">
              <a:lnSpc>
                <a:spcPct val="150000"/>
              </a:lnSpc>
              <a:spcBef>
                <a:spcPts val="1000"/>
              </a:spcBef>
              <a:buSzPct val="100000"/>
              <a:buChar char="•"/>
              <a:defRPr sz="2800">
                <a:solidFill>
                  <a:srgbClr val="221F2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tr-TR" sz="1100" b="1" dirty="0"/>
              <a:t>Scaling</a:t>
            </a:r>
          </a:p>
          <a:p>
            <a:pPr marL="457200" indent="-457200">
              <a:buFontTx/>
              <a:buChar char="-"/>
            </a:pPr>
            <a:r>
              <a:rPr lang="tr-TR" sz="1100" dirty="0"/>
              <a:t>Stateless</a:t>
            </a:r>
          </a:p>
          <a:p>
            <a:pPr marL="457200" indent="-457200">
              <a:buFontTx/>
              <a:buChar char="-"/>
            </a:pPr>
            <a:r>
              <a:rPr lang="tr-TR" sz="1100" dirty="0"/>
              <a:t>Message Queuing</a:t>
            </a:r>
          </a:p>
          <a:p>
            <a:pPr marL="457200" indent="-457200">
              <a:buFontTx/>
              <a:buChar char="-"/>
            </a:pPr>
            <a:r>
              <a:rPr lang="tr-TR" sz="1100" dirty="0"/>
              <a:t>Lightweight Mechanisms</a:t>
            </a:r>
          </a:p>
          <a:p>
            <a:pPr marL="457200" indent="-457200">
              <a:buFontTx/>
              <a:buChar char="-"/>
            </a:pPr>
            <a:r>
              <a:rPr lang="tr-TR" sz="1100" dirty="0"/>
              <a:t>Auto-scaling</a:t>
            </a:r>
          </a:p>
          <a:p>
            <a:pPr marL="457200" indent="-457200">
              <a:buFontTx/>
              <a:buChar char="-"/>
            </a:pPr>
            <a:endParaRPr lang="tr-TR" sz="1100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5E9A899-2A31-4C7C-833C-F55F3A027F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25995" y="3293616"/>
            <a:ext cx="2914095" cy="291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0990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A45A196-19FB-42A1-BE0F-B75089265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616" y="1150375"/>
            <a:ext cx="3892683" cy="4984954"/>
          </a:xfrm>
        </p:spPr>
        <p:txBody>
          <a:bodyPr>
            <a:normAutofit fontScale="55000" lnSpcReduction="20000"/>
          </a:bodyPr>
          <a:lstStyle/>
          <a:p>
            <a:r>
              <a:rPr lang="tr-TR" b="1" dirty="0"/>
              <a:t>Security</a:t>
            </a:r>
          </a:p>
          <a:p>
            <a:pPr marL="457200" indent="-457200">
              <a:buFontTx/>
              <a:buChar char="-"/>
            </a:pPr>
            <a:r>
              <a:rPr lang="tr-TR" dirty="0"/>
              <a:t>DOS / DDOS</a:t>
            </a:r>
          </a:p>
          <a:p>
            <a:pPr marL="457200" indent="-457200">
              <a:buFontTx/>
              <a:buChar char="-"/>
            </a:pPr>
            <a:r>
              <a:rPr lang="tr-TR" dirty="0"/>
              <a:t>SQL Injection</a:t>
            </a:r>
          </a:p>
          <a:p>
            <a:r>
              <a:rPr lang="tr-TR" b="1" dirty="0"/>
              <a:t>Monitoring</a:t>
            </a:r>
          </a:p>
          <a:p>
            <a:pPr marL="457200" indent="-457200">
              <a:buFontTx/>
              <a:buChar char="-"/>
            </a:pPr>
            <a:r>
              <a:rPr lang="tr-TR" dirty="0"/>
              <a:t>Real-time monitoring</a:t>
            </a:r>
          </a:p>
          <a:p>
            <a:r>
              <a:rPr lang="tr-TR" b="1" dirty="0"/>
              <a:t>Usability</a:t>
            </a:r>
          </a:p>
          <a:p>
            <a:pPr marL="457200" indent="-457200">
              <a:buFontTx/>
              <a:buChar char="-"/>
            </a:pPr>
            <a:r>
              <a:rPr lang="tr-TR" dirty="0"/>
              <a:t>UI/UX</a:t>
            </a:r>
          </a:p>
          <a:p>
            <a:r>
              <a:rPr lang="tr-TR" b="1" dirty="0"/>
              <a:t>Deployment</a:t>
            </a:r>
          </a:p>
          <a:p>
            <a:pPr marL="457200" indent="-457200">
              <a:buFontTx/>
              <a:buChar char="-"/>
            </a:pPr>
            <a:r>
              <a:rPr lang="tr-TR" dirty="0"/>
              <a:t>CI / CDelivery</a:t>
            </a:r>
          </a:p>
          <a:p>
            <a:pPr marL="457200" indent="-457200">
              <a:buFontTx/>
              <a:buChar char="-"/>
            </a:pPr>
            <a:r>
              <a:rPr lang="tr-TR" dirty="0"/>
              <a:t>CDeployment (zero-downtime deployments)</a:t>
            </a:r>
          </a:p>
          <a:p>
            <a:pPr marL="457200" indent="-457200">
              <a:buFontTx/>
              <a:buChar char="-"/>
            </a:pPr>
            <a:r>
              <a:rPr lang="tr-TR" dirty="0"/>
              <a:t>Blue-Green deployment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886A9D-EE87-C64A-82B1-70D8576DD73B}"/>
              </a:ext>
            </a:extLst>
          </p:cNvPr>
          <p:cNvSpPr txBox="1"/>
          <p:nvPr/>
        </p:nvSpPr>
        <p:spPr>
          <a:xfrm>
            <a:off x="1066926" y="312204"/>
            <a:ext cx="531611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685800" latinLnBrk="1" hangingPunct="0">
              <a:defRPr/>
            </a:pPr>
            <a:r>
              <a:rPr lang="tr-T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Problems Overview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E23608-D322-C541-B09B-A9C540328BBA}"/>
              </a:ext>
            </a:extLst>
          </p:cNvPr>
          <p:cNvCxnSpPr/>
          <p:nvPr/>
        </p:nvCxnSpPr>
        <p:spPr>
          <a:xfrm>
            <a:off x="930804" y="254969"/>
            <a:ext cx="0" cy="51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61BC564-5065-46A2-8A24-8D1C32EFEC74}"/>
              </a:ext>
            </a:extLst>
          </p:cNvPr>
          <p:cNvSpPr txBox="1">
            <a:spLocks/>
          </p:cNvSpPr>
          <p:nvPr/>
        </p:nvSpPr>
        <p:spPr>
          <a:xfrm>
            <a:off x="4976110" y="1150375"/>
            <a:ext cx="3892683" cy="4984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 lnSpcReduction="10000"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800">
                <a:solidFill>
                  <a:srgbClr val="221F2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457189">
              <a:lnSpc>
                <a:spcPct val="150000"/>
              </a:lnSpc>
              <a:spcBef>
                <a:spcPts val="1000"/>
              </a:spcBef>
              <a:defRPr sz="2800">
                <a:solidFill>
                  <a:srgbClr val="221F2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914377">
              <a:lnSpc>
                <a:spcPct val="150000"/>
              </a:lnSpc>
              <a:spcBef>
                <a:spcPts val="1000"/>
              </a:spcBef>
              <a:defRPr sz="2800">
                <a:solidFill>
                  <a:srgbClr val="221F2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1371566">
              <a:lnSpc>
                <a:spcPct val="150000"/>
              </a:lnSpc>
              <a:spcBef>
                <a:spcPts val="1000"/>
              </a:spcBef>
              <a:defRPr sz="2800">
                <a:solidFill>
                  <a:srgbClr val="221F2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1828754">
              <a:lnSpc>
                <a:spcPct val="150000"/>
              </a:lnSpc>
              <a:spcBef>
                <a:spcPts val="1000"/>
              </a:spcBef>
              <a:defRPr sz="2800">
                <a:solidFill>
                  <a:srgbClr val="221F2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641534" indent="-355591">
              <a:lnSpc>
                <a:spcPct val="150000"/>
              </a:lnSpc>
              <a:spcBef>
                <a:spcPts val="1000"/>
              </a:spcBef>
              <a:buSzPct val="100000"/>
              <a:buChar char="•"/>
              <a:defRPr sz="2800">
                <a:solidFill>
                  <a:srgbClr val="221F2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098723" indent="-355591">
              <a:lnSpc>
                <a:spcPct val="150000"/>
              </a:lnSpc>
              <a:spcBef>
                <a:spcPts val="1000"/>
              </a:spcBef>
              <a:buSzPct val="100000"/>
              <a:buChar char="•"/>
              <a:defRPr sz="2800">
                <a:solidFill>
                  <a:srgbClr val="221F2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555911" indent="-355591">
              <a:lnSpc>
                <a:spcPct val="150000"/>
              </a:lnSpc>
              <a:spcBef>
                <a:spcPts val="1000"/>
              </a:spcBef>
              <a:buSzPct val="100000"/>
              <a:buChar char="•"/>
              <a:defRPr sz="2800">
                <a:solidFill>
                  <a:srgbClr val="221F2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013100" indent="-355591">
              <a:lnSpc>
                <a:spcPct val="150000"/>
              </a:lnSpc>
              <a:spcBef>
                <a:spcPts val="1000"/>
              </a:spcBef>
              <a:buSzPct val="100000"/>
              <a:buChar char="•"/>
              <a:defRPr sz="2800">
                <a:solidFill>
                  <a:srgbClr val="221F2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tr-TR" sz="1200" b="1" dirty="0"/>
              <a:t>Testing</a:t>
            </a:r>
          </a:p>
          <a:p>
            <a:pPr marL="457200" indent="-457200">
              <a:buFontTx/>
              <a:buChar char="-"/>
            </a:pPr>
            <a:r>
              <a:rPr lang="tr-TR" sz="1200" dirty="0"/>
              <a:t>Unit Tests</a:t>
            </a:r>
          </a:p>
          <a:p>
            <a:pPr marL="457200" indent="-457200">
              <a:buFontTx/>
              <a:buChar char="-"/>
            </a:pPr>
            <a:r>
              <a:rPr lang="tr-TR" sz="1200" dirty="0"/>
              <a:t>Automated Tests</a:t>
            </a:r>
          </a:p>
          <a:p>
            <a:pPr marL="457200" indent="-457200">
              <a:buFontTx/>
              <a:buChar char="-"/>
            </a:pPr>
            <a:r>
              <a:rPr lang="tr-TR" sz="1200" dirty="0"/>
              <a:t>Performance Tests</a:t>
            </a:r>
          </a:p>
          <a:p>
            <a:pPr marL="457200" indent="-457200">
              <a:buFontTx/>
              <a:buChar char="-"/>
            </a:pPr>
            <a:r>
              <a:rPr lang="tr-TR" sz="1200" dirty="0"/>
              <a:t>Load Tests</a:t>
            </a:r>
          </a:p>
          <a:p>
            <a:pPr marL="457200" indent="-457200">
              <a:buFontTx/>
              <a:buChar char="-"/>
            </a:pPr>
            <a:r>
              <a:rPr lang="tr-TR" sz="1200" dirty="0"/>
              <a:t>Stress Tests</a:t>
            </a:r>
          </a:p>
          <a:p>
            <a:r>
              <a:rPr lang="tr-TR" sz="1200" b="1" dirty="0"/>
              <a:t>Risk Management</a:t>
            </a:r>
          </a:p>
          <a:p>
            <a:pPr marL="457200" indent="-457200">
              <a:buFontTx/>
              <a:buChar char="-"/>
            </a:pPr>
            <a:r>
              <a:rPr lang="tr-TR" sz="1200" dirty="0"/>
              <a:t>Hardware failures</a:t>
            </a:r>
          </a:p>
          <a:p>
            <a:pPr marL="457200" indent="-457200">
              <a:buFontTx/>
              <a:buChar char="-"/>
            </a:pPr>
            <a:r>
              <a:rPr lang="tr-TR" sz="1200" dirty="0"/>
              <a:t>High Availability</a:t>
            </a:r>
          </a:p>
          <a:p>
            <a:r>
              <a:rPr lang="tr-TR" sz="1200" b="1" dirty="0"/>
              <a:t>Costs Minimization </a:t>
            </a:r>
            <a:r>
              <a:rPr lang="tr-TR" sz="1200" dirty="0"/>
              <a:t>(Especially Cloud Providers)</a:t>
            </a:r>
          </a:p>
          <a:p>
            <a:r>
              <a:rPr lang="tr-TR" sz="1200" dirty="0"/>
              <a:t> - Hardware Utilization</a:t>
            </a:r>
          </a:p>
          <a:p>
            <a:r>
              <a:rPr lang="tr-TR" sz="1200" b="1" dirty="0"/>
              <a:t>Portability</a:t>
            </a:r>
          </a:p>
          <a:p>
            <a:r>
              <a:rPr lang="tr-TR" sz="1200" dirty="0"/>
              <a:t> - Migration to another cloud providers easily</a:t>
            </a:r>
          </a:p>
        </p:txBody>
      </p:sp>
    </p:spTree>
    <p:extLst>
      <p:ext uri="{BB962C8B-B14F-4D97-AF65-F5344CB8AC3E}">
        <p14:creationId xmlns:p14="http://schemas.microsoft.com/office/powerpoint/2010/main" val="362645861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6B2AC9E-3BBD-47D1-8813-7A2AFBFE4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06" y="1274108"/>
            <a:ext cx="3775545" cy="2000034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76992A25-4883-4757-8440-0A827C092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441" y="1274107"/>
            <a:ext cx="4202386" cy="2000035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64D04D46-3621-4091-810F-38F55D583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228" y="3754070"/>
            <a:ext cx="4202387" cy="2019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AE28A1-AB7B-B445-84C5-3691ECDA09C2}"/>
              </a:ext>
            </a:extLst>
          </p:cNvPr>
          <p:cNvSpPr txBox="1"/>
          <p:nvPr/>
        </p:nvSpPr>
        <p:spPr>
          <a:xfrm>
            <a:off x="1066926" y="312204"/>
            <a:ext cx="531611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685800" latinLnBrk="1" hangingPunct="0">
              <a:defRPr/>
            </a:pP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tr-T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 </a:t>
            </a: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  <a:r>
              <a:rPr lang="tr-T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D3EF5D-382B-0C4C-B452-AC30F573D913}"/>
              </a:ext>
            </a:extLst>
          </p:cNvPr>
          <p:cNvCxnSpPr/>
          <p:nvPr/>
        </p:nvCxnSpPr>
        <p:spPr>
          <a:xfrm>
            <a:off x="930804" y="254969"/>
            <a:ext cx="0" cy="51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54495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A45A196-19FB-42A1-BE0F-B75089265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3948" y="1836533"/>
            <a:ext cx="3825363" cy="4225054"/>
          </a:xfrm>
        </p:spPr>
        <p:txBody>
          <a:bodyPr>
            <a:normAutofit/>
          </a:bodyPr>
          <a:lstStyle/>
          <a:p>
            <a:r>
              <a:rPr lang="en-US" dirty="0"/>
              <a:t>Solomon </a:t>
            </a:r>
            <a:r>
              <a:rPr lang="en-US" dirty="0" err="1"/>
              <a:t>Hykes</a:t>
            </a:r>
            <a:endParaRPr lang="en-US" dirty="0"/>
          </a:p>
          <a:p>
            <a:r>
              <a:rPr lang="en-US" dirty="0"/>
              <a:t>Since 2013</a:t>
            </a:r>
          </a:p>
          <a:p>
            <a:r>
              <a:rPr lang="en-US" dirty="0"/>
              <a:t>Docker Inc.</a:t>
            </a:r>
          </a:p>
          <a:p>
            <a:r>
              <a:rPr lang="en-US" dirty="0"/>
              <a:t>Written in Go</a:t>
            </a:r>
          </a:p>
          <a:p>
            <a:r>
              <a:rPr lang="en-US" dirty="0"/>
              <a:t>Moves very fast</a:t>
            </a:r>
            <a:endParaRPr lang="tr-TR" dirty="0"/>
          </a:p>
          <a:p>
            <a:endParaRPr lang="en-US" dirty="0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4B4A65E9-668B-4FA8-B70F-E8C3A9EBB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2" y="1836533"/>
            <a:ext cx="3973870" cy="3541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FB918-81D7-834C-B14B-2DE293CA6FA9}"/>
              </a:ext>
            </a:extLst>
          </p:cNvPr>
          <p:cNvSpPr txBox="1"/>
          <p:nvPr/>
        </p:nvSpPr>
        <p:spPr>
          <a:xfrm>
            <a:off x="1066926" y="312204"/>
            <a:ext cx="531611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685800" latinLnBrk="1" hangingPunct="0">
              <a:defRPr/>
            </a:pP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tr-T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tr-T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960D0A-70BF-7D42-8A90-31AFFAA9727D}"/>
              </a:ext>
            </a:extLst>
          </p:cNvPr>
          <p:cNvCxnSpPr/>
          <p:nvPr/>
        </p:nvCxnSpPr>
        <p:spPr>
          <a:xfrm>
            <a:off x="930804" y="254969"/>
            <a:ext cx="0" cy="51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84096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B33065D-9542-417D-883A-A2B1E5E82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972" y="1777540"/>
            <a:ext cx="6256056" cy="3541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070C8E-8172-F542-824D-0625D9AC4A58}"/>
              </a:ext>
            </a:extLst>
          </p:cNvPr>
          <p:cNvSpPr txBox="1"/>
          <p:nvPr/>
        </p:nvSpPr>
        <p:spPr>
          <a:xfrm>
            <a:off x="1066926" y="312204"/>
            <a:ext cx="531611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685800" latinLnBrk="1" hangingPunct="0">
              <a:defRPr/>
            </a:pP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VMs</a:t>
            </a:r>
            <a:r>
              <a:rPr lang="tr-T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</a:t>
            </a: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Containers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B7897D-32C7-884E-9D04-B61CD1AE9DFE}"/>
              </a:ext>
            </a:extLst>
          </p:cNvPr>
          <p:cNvCxnSpPr/>
          <p:nvPr/>
        </p:nvCxnSpPr>
        <p:spPr>
          <a:xfrm>
            <a:off x="930804" y="254969"/>
            <a:ext cx="0" cy="51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56204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A45A196-19FB-42A1-BE0F-B75089265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213338"/>
            <a:ext cx="4297311" cy="4848249"/>
          </a:xfrm>
        </p:spPr>
        <p:txBody>
          <a:bodyPr>
            <a:normAutofit fontScale="85000" lnSpcReduction="20000"/>
          </a:bodyPr>
          <a:lstStyle/>
          <a:p>
            <a:r>
              <a:rPr lang="tr-TR" dirty="0"/>
              <a:t>Dev-Prod Parity</a:t>
            </a:r>
          </a:p>
          <a:p>
            <a:r>
              <a:rPr lang="tr-TR" dirty="0"/>
              <a:t>Easy Developer Onboarding</a:t>
            </a:r>
            <a:endParaRPr lang="en-US" dirty="0"/>
          </a:p>
          <a:p>
            <a:r>
              <a:rPr lang="tr-TR" dirty="0"/>
              <a:t>Infrastructure Utilization </a:t>
            </a:r>
          </a:p>
          <a:p>
            <a:r>
              <a:rPr lang="tr-TR" dirty="0"/>
              <a:t>Fast and Easy Deployments</a:t>
            </a:r>
          </a:p>
          <a:p>
            <a:r>
              <a:rPr lang="tr-TR" dirty="0"/>
              <a:t>Microservices Support</a:t>
            </a:r>
          </a:p>
          <a:p>
            <a:r>
              <a:rPr lang="tr-TR" dirty="0"/>
              <a:t>Support for Cont. Int/Del.</a:t>
            </a:r>
          </a:p>
          <a:p>
            <a:r>
              <a:rPr lang="tr-TR" dirty="0"/>
              <a:t>Learning new technologies</a:t>
            </a:r>
          </a:p>
          <a:p>
            <a:r>
              <a:rPr lang="tr-TR" dirty="0"/>
              <a:t>Portability</a:t>
            </a:r>
          </a:p>
          <a:p>
            <a:endParaRPr lang="en-US" dirty="0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4B4A65E9-668B-4FA8-B70F-E8C3A9EBB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2" y="1836533"/>
            <a:ext cx="3973870" cy="3541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2380DF-7C5A-B540-984B-991DFC3827E3}"/>
              </a:ext>
            </a:extLst>
          </p:cNvPr>
          <p:cNvSpPr txBox="1"/>
          <p:nvPr/>
        </p:nvSpPr>
        <p:spPr>
          <a:xfrm>
            <a:off x="1066926" y="312204"/>
            <a:ext cx="531611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685800" latinLnBrk="1" hangingPunct="0">
              <a:defRPr/>
            </a:pP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</a:t>
            </a:r>
            <a:r>
              <a:rPr lang="tr-T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EB5FC9-F926-3D42-A028-470DB38DDED6}"/>
              </a:ext>
            </a:extLst>
          </p:cNvPr>
          <p:cNvCxnSpPr/>
          <p:nvPr/>
        </p:nvCxnSpPr>
        <p:spPr>
          <a:xfrm>
            <a:off x="930804" y="254969"/>
            <a:ext cx="0" cy="51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72591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Roboto Condensed"/>
            <a:ea typeface="Roboto Condensed"/>
            <a:cs typeface="Roboto Condensed"/>
            <a:sym typeface="Roboto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Roboto Condensed"/>
            <a:ea typeface="Roboto Condensed"/>
            <a:cs typeface="Roboto Condensed"/>
            <a:sym typeface="Roboto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Roboto Condensed"/>
            <a:ea typeface="Roboto Condensed"/>
            <a:cs typeface="Roboto Condensed"/>
            <a:sym typeface="Roboto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Roboto Condensed"/>
            <a:ea typeface="Roboto Condensed"/>
            <a:cs typeface="Roboto Condensed"/>
            <a:sym typeface="Roboto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1B59AD9260AF4F9BF314E44F62BA2F" ma:contentTypeVersion="24" ma:contentTypeDescription="Create a new document." ma:contentTypeScope="" ma:versionID="11d78eeaf8438ee421a01861d30e732f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3/fields" xmlns:ns3="ce17be05-8a99-42f8-a939-f503dcf87c57" targetNamespace="http://schemas.microsoft.com/office/2006/metadata/properties" ma:root="true" ma:fieldsID="5ee71a9c044ed43c706ee0430f6ea37f" ns1:_="" ns2:_="" ns3:_="">
    <xsd:import namespace="http://schemas.microsoft.com/sharepoint/v3"/>
    <xsd:import namespace="http://schemas.microsoft.com/sharepoint/v3/fields"/>
    <xsd:import namespace="ce17be05-8a99-42f8-a939-f503dcf87c57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_Source" minOccurs="0"/>
                <xsd:element ref="ns3:_dlc_DocId" minOccurs="0"/>
                <xsd:element ref="ns3:_dlc_DocIdUrl" minOccurs="0"/>
                <xsd:element ref="ns3:_dlc_DocIdPersistId" minOccurs="0"/>
                <xsd:element ref="ns3:SharedWithUsers" minOccurs="0"/>
                <xsd:element ref="ns3:TaxKeywordTaxHTField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4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 ma:readOnly="false">
      <xsd:simpleType>
        <xsd:restriction base="dms:Unknown"/>
      </xsd:simpleType>
    </xsd:element>
    <xsd:element name="PublishingExpirationDate" ma:index="5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ource" ma:index="6" nillable="true" ma:displayName="Source" ma:description="References to resources from which this resource was derived" ma:internalName="_Source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17be05-8a99-42f8-a939-f503dcf87c5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false">
      <xsd:simpleType>
        <xsd:restriction base="dms:Boolean"/>
      </xsd:simpleType>
    </xsd:element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TaxKeywordTaxHTField" ma:index="13" nillable="true" ma:taxonomy="true" ma:internalName="TaxKeywordTaxHTField" ma:taxonomyFieldName="TaxKeyword" ma:displayName="Enterprise Keywords" ma:fieldId="{23f27201-bee3-471e-b2e7-b64fd8b7ca38}" ma:taxonomyMulti="true" ma:sspId="00000000-0000-0000-0000-00000000000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4" nillable="true" ma:displayName="Taxonomy Catch All Column" ma:description="" ma:list="{585467a0-f47d-4788-abb8-fcad44f2120d}" ma:internalName="TaxCatchAll" ma:readOnly="false" ma:showField="CatchAllData" ma:web="ce17be05-8a99-42f8-a939-f503dcf87c5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5" ma:displayName="Content Type"/>
        <xsd:element ref="dc:title" minOccurs="0" maxOccurs="1" ma:index="2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ource xmlns="http://schemas.microsoft.com/sharepoint/v3/fields" xsi:nil="true"/>
    <PublishingExpirationDate xmlns="http://schemas.microsoft.com/sharepoint/v3" xsi:nil="true"/>
    <PublishingStartDate xmlns="http://schemas.microsoft.com/sharepoint/v3" xsi:nil="true"/>
    <_dlc_DocId xmlns="ce17be05-8a99-42f8-a939-f503dcf87c57">WAU4C2SYTSQM-1-119336</_dlc_DocId>
    <_dlc_DocIdUrl xmlns="ce17be05-8a99-42f8-a939-f503dcf87c57">
      <Url>https://172.25.64.111/sites/DMS/_layouts/15/DocIdRedir.aspx?ID=WAU4C2SYTSQM-1-119336</Url>
      <Description>WAU4C2SYTSQM-1-119336</Description>
    </_dlc_DocIdUrl>
    <TaxCatchAll xmlns="ce17be05-8a99-42f8-a939-f503dcf87c57"/>
    <TaxKeywordTaxHTField xmlns="ce17be05-8a99-42f8-a939-f503dcf87c57">
      <Terms xmlns="http://schemas.microsoft.com/office/infopath/2007/PartnerControls"/>
    </TaxKeywordTaxHTField>
    <_dlc_DocIdPersistId xmlns="ce17be05-8a99-42f8-a939-f503dcf87c57" xsi:nil="true"/>
  </documentManagement>
</p:properties>
</file>

<file path=customXml/itemProps1.xml><?xml version="1.0" encoding="utf-8"?>
<ds:datastoreItem xmlns:ds="http://schemas.openxmlformats.org/officeDocument/2006/customXml" ds:itemID="{6D780190-98CE-44B6-9372-D7F31518C5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9EC540-3B66-41EE-A0B3-A561460BECAA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D760FF63-1B6E-4FC0-838C-A6D423470B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3/fields"/>
    <ds:schemaRef ds:uri="ce17be05-8a99-42f8-a939-f503dcf87c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07AFBCE5-82C4-423D-A20D-ABA09AE8E11E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ce17be05-8a99-42f8-a939-f503dcf87c57"/>
    <ds:schemaRef ds:uri="http://purl.org/dc/terms/"/>
    <ds:schemaRef ds:uri="http://schemas.microsoft.com/office/infopath/2007/PartnerControls"/>
    <ds:schemaRef ds:uri="http://schemas.microsoft.com/sharepoint/v3/field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768</Words>
  <Application>Microsoft Office PowerPoint</Application>
  <PresentationFormat>On-screen Show (4:3)</PresentationFormat>
  <Paragraphs>207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Helvetica Neue</vt:lpstr>
      <vt:lpstr>Roboto</vt:lpstr>
      <vt:lpstr>Roboto Condensed</vt:lpstr>
      <vt:lpstr>Source Sans Pro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ICterra</dc:title>
  <dc:creator>Ebru Liman</dc:creator>
  <cp:keywords/>
  <cp:lastModifiedBy>Nurettin Mert Aydin</cp:lastModifiedBy>
  <cp:revision>277</cp:revision>
  <cp:lastPrinted>2016-08-11T14:56:40Z</cp:lastPrinted>
  <dcterms:modified xsi:type="dcterms:W3CDTF">2019-05-09T08:25:09Z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795f3ec9-33c0-4e63-b07e-275e6e453959</vt:lpwstr>
  </property>
  <property fmtid="{D5CDD505-2E9C-101B-9397-08002B2CF9AE}" pid="3" name="ContentTypeId">
    <vt:lpwstr>0x0101006F1B59AD9260AF4F9BF314E44F62BA2F</vt:lpwstr>
  </property>
  <property fmtid="{D5CDD505-2E9C-101B-9397-08002B2CF9AE}" pid="4" name="TaxKeyword">
    <vt:lpwstr/>
  </property>
  <property fmtid="{D5CDD505-2E9C-101B-9397-08002B2CF9AE}" pid="5" name="URL">
    <vt:lpwstr/>
  </property>
  <property fmtid="{D5CDD505-2E9C-101B-9397-08002B2CF9AE}" pid="6" name="DocumentSetDescription">
    <vt:lpwstr/>
  </property>
</Properties>
</file>